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9" r:id="rId23"/>
    <p:sldId id="277" r:id="rId24"/>
    <p:sldId id="278" r:id="rId25"/>
    <p:sldId id="279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286" r:id="rId54"/>
  </p:sldIdLst>
  <p:sldSz cx="18288000" cy="10287000"/>
  <p:notesSz cx="6858000" cy="9144000"/>
  <p:embeddedFontLst>
    <p:embeddedFont>
      <p:font typeface="Calibri (MS)" panose="020B0604020202020204" charset="0"/>
      <p:regular r:id="rId56"/>
    </p:embeddedFont>
    <p:embeddedFont>
      <p:font typeface="Inter" panose="020B0604020202020204" charset="0"/>
      <p:regular r:id="rId57"/>
    </p:embeddedFont>
    <p:embeddedFont>
      <p:font typeface="Inter Bold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327" autoAdjust="0"/>
  </p:normalViewPr>
  <p:slideViewPr>
    <p:cSldViewPr>
      <p:cViewPr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2A2BB-760D-EDB5-E4EF-2435BF12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F61AD6-C40A-B801-2BCD-2B4DECCD2A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56766-D866-4DDE-5BE8-5403981317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03268C-40B4-C755-F525-071FF1FB9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97DE0EE-898C-714C-6809-E456FE98F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FA5D0-EBFD-6749-A1E8-591E075B8B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3A1AB-823F-4DA8-24DD-00971D1E4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93003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F3857-D482-FFFB-D5A5-383CCD0D5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D52F77-3AEE-20D8-9756-62C96B964D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52F19-CB7B-CA2D-6EDB-BC7DCBC644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D3B7C5-3204-0BE2-6893-C4040D1A4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5CB68F2-E5AD-8D30-456A-DF32EBFD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C574-EEF3-715C-5E9B-53822452EA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D3B49-F2E0-974C-BD83-7FD96C63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6679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237B-B821-6CBC-2DFC-2DF6A607F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BC9BC5-135D-7F42-B737-0871C94DFE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86863-4E06-3B9C-1110-4C03EFA33A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893F7B-03DD-AE4C-60BB-0994A7221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F5695D1-0C00-0877-0803-D276861B2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35FA3-DEE9-9D86-FFF0-A09C5D764E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8E2BC-01F9-BCA9-BA60-6500B6445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48310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57B70-1B44-2875-C5EA-8BCAB5F44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B2C485-16CA-3B15-EE47-8D19C2716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78A5E-D224-9FCD-8ECB-7DEC39B7D5B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1298300-F10A-20D7-C320-4EA5FBB3CB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384E1B-91B9-2592-4FFA-9309CC75D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B18FF-ADC7-B5BE-9F1A-F21E3A9951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8335-3AFC-C063-8271-75E8BDF5F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42931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2177A-9A5F-F52C-2417-8658D730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F50B9F-7D27-D1CB-C72F-3BC34EBC8B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07FCA-F5C7-A1F0-B04E-35CC2D0F18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61F8AD-A0BE-F52B-794E-138B3273B0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AA72EA5-C86D-96F2-CFC9-A5258B6D5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1E28B-E4A9-A42D-9E7A-D514070D76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C8FD1-0118-41E0-1CCB-BFFC37B9B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1708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87A2-072B-87B4-B6C8-F5B1DF2A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FB9A6D-C69B-030A-17A7-11CFA99722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34C91-385E-870E-FCCC-71379EC132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9DD0B9D-32A5-8D6D-8C7B-47ED0621A5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9859EB-FE77-A6BB-455E-BE53D487A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AF2D-152D-39D5-9454-DB192CFB31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0DC4D-0086-E6FB-7129-C6BCFC5AB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8761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08DB-8A49-EDB5-4E2B-AD16952B2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572F88-C34D-70E8-5D06-AE4CF6CCEF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01E98-AF9D-3CBA-A95D-66E892CAE94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530558-3796-CD48-534E-9835C4E28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A85D88-FE39-8139-D9A7-FA7EA8C81E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524BD-7FB1-F175-155F-0F996889E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DA08E-71C9-FF10-10E4-B94D87EF3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61092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7AD0E-F4DF-76FD-78C1-BA35CC4B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58DC96-F627-917F-D4C7-EF47F9D335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54B03F-7C10-6C8A-50B5-5F5132997F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5FE84F-8898-D057-42E8-3243FA21C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5EC0B21-46AF-F7C9-E067-12D412E5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119DB-BC51-E1DC-9683-0FC5270061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0F9A5-72EF-99CD-BC59-3B0F561FC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561194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4F4F3-0E82-EFCC-1B46-A4E5E020C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6B8E9B-56A8-3A7F-8AB3-63460631E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5C737E-EDFB-6F49-7350-D48375AF397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C3B267E-A74A-BF9A-83D1-DE39A2E4A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1B5A684-419D-0EE2-C4A1-505AFB660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61EB-5D0C-D065-C20C-8E7F7D6616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8985B-27CC-F615-40C8-BBA05A038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857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D581B-0349-C909-EE24-F28AD362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4258BA-A992-18FD-3FBC-3CBAE83703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F2DE0-C9D3-CD2A-B220-D977FA29F2E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82794A-B559-DC96-1D1F-6424A88781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6AE8A56-E6E1-D08B-2908-C777C899C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79C3-A170-258B-CAE0-12BC1F589F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3AE7-F646-CB0A-13F0-0DB966B8C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19996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9A38-D2EF-846E-AC3A-C513C7E8B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13AB29-B033-37EF-3C33-2A82749A2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1AA0-0007-9D77-77BD-0F4CBA7B1D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886F056-D312-9D4D-D0EE-0EFDEE166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583A837-65B9-5E33-8234-917ABB4BA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767D0-3D16-3AD4-6755-63AD471762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F84DE-CF35-855A-C143-EE0AEC3FA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65276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C13C-B388-EF41-B6B0-35B5541F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A3199C-2489-64DC-1E0E-AFA63F4C3E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4B0349-7B8C-3791-99F4-3436076B1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012758-CF1F-07D5-3E56-7A6D209C50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38F782C-5E26-2D30-D36D-2091042BE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9F4FC-50D1-82FE-35B8-C7D68B339B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65A0D-C36F-FB97-DA2F-491610F4E5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57082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83FE-3EA6-91B3-5F36-FF46D554B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EE5F1C-EDD9-23AC-3D46-6901C2DEC5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32EE9-ADFC-EFAD-D7A5-52BD651408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04DA59-DA7C-F751-7775-32B588D95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B84FE1-D088-EE78-DF7D-CF3AD2C7E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39C8B-CD77-04BD-DDF1-46FC08DB19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3D6F4-2C88-E846-414F-7BD81441A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18010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D5E2-F1FF-0438-FA81-6D6E291F7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762E2A-6187-5730-F8E0-287041B457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2C8EB-1BD6-C65A-84F5-28D863F76A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C54D699-BE6A-78B9-35AD-EB6ABE8D0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5CC1571-238D-482B-91A4-F3D69E5747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398CF-7F1C-9A3D-8A0B-EAFC925C5E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4C19E-8F89-88E9-5459-8AFBDEED1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96816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AC08B-1EC2-C45C-B1EA-1DAC2727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119B4C-66A1-8280-01B9-B5E2B341A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08288-DA38-5A7C-6108-6DD0E557A9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7921AA-81A8-B42F-39D8-BFB30B323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D5BE1C-207E-B446-C29B-B1E3B3BFC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09AC5-348E-E4F4-4DEE-ECDB9C5564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35172-00A3-7E9A-D145-C52AB1202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68521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83E3-DC33-658D-6DAA-CE00C5096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D2F07-F053-E251-9283-8E56CBA6D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E3767-F2B1-74F1-94DB-3375090C1F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2B406B1-BB96-D45C-898C-139B47837E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7599F92-BD5C-FAC9-EB2B-8A4A26544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8819E-CB2E-6FC6-5E24-168EF5D11F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161F-EA51-86B1-4E48-ED92729E0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84702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1D1E-4C88-8CA2-D441-B06B8C535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F0496F-3280-9067-A6D9-9A2645F680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F56A6-E66D-061A-0714-CA1420694C0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40304C-DA6E-76C9-2D27-31087FDC4F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52004D4-7B3F-62C4-9527-0C9760AAE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2F886-E859-695A-86C3-8989D0331A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21019-BFD2-18C2-5A0A-2BECADE2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71044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51900-3BFA-138D-9A67-0D8D5D89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5FEAAB-82FF-2E54-1B69-F63E821542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A1B10-6B1C-ECA6-42BC-B5F6CF743C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7F0F2FE-F74E-543B-79D9-E00FA5FC5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DD9B2EF-967C-ACE8-F109-B41C46537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B689B-0F58-1B0C-DBBE-B88A2B5C0A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4EA65-3902-A751-283B-D8063958C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598995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2DB5-BAFD-1CF8-96F7-4539CEB2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BD6500-A61E-9A07-CDDD-94084996DC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204E20-8768-2E92-26C2-F648291BF67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04BF6A7-4367-5D2E-98B0-198DB7987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E2D657-077F-1D03-8C74-7356BE637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F8BC4-543D-6C47-81B7-B5C08B5A3B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0FBF0-7912-DC13-4882-24A8E898B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04699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6A64C-85BB-2F9A-5C54-A96F04D7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8A66F8-7B43-3C1C-AA27-BEB568EF1B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7532D-DFCF-9CE0-08A0-DC30669085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44B8A61-65D7-13C4-BE06-A9FB72FD2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4C7E729-581D-14F1-4B17-78EDA95EE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770B8-7B3C-6076-1FA9-0389281A0D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CF816-7B3B-E229-DA84-AD3327D62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03796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7148-086F-A4B6-93F2-11B24DCC3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C023B0-77EB-C252-3930-4AE9CE0D31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47BF19-AE3B-2541-332E-97410D5CCA7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7AE3B16-01A2-59F0-23D7-BC7619E37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5BD8BE8-1AFE-0908-2895-679751D6B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40A07-7DCE-4A87-5756-ECE42B28C8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1687D-8C2A-7AB5-FA2D-AE5B8EB2B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81596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1D4F-6AA5-3886-D70A-9D8D28FE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C83036-B5EB-9315-7EAC-75EAA8AB87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2EC6F-DF53-B6B2-E0E9-9F4EEB9E31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3C5646E-3E35-73CD-C195-649C57FF4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D18A34D-079C-A98D-92E3-C9C128E65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3FAD3-9B19-1E96-574F-00A4475C19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91F7-681E-51A1-EC1C-513C04B54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191791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6FC2B-2253-758E-FD43-7920BA6B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DA7AD9-9EF6-2774-E717-AD61B7120A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1E6CF-C5D7-F7C6-35BB-02C7707ED2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BFF0E5C-305F-2DC8-BC36-88D60CE72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4D06F88-F979-AB23-39C4-4164001CC0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BE59B-E3BC-2801-A86E-9BBF85FD31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27C3C-487A-2119-3FD0-FC6B844A7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21674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6A42A-723A-BD9E-E3A8-EC901DD9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CAD015-C18F-EAAA-1BDB-83AA7CBBC2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D792A-606F-1835-695A-8AC6BE0B74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12FBC12-9FC2-A5B9-C8E3-FB1500E444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877E84-DCC4-61E8-D90B-65383232B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78B59-209C-7FC6-9D86-4A9919301C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BB956-A670-C50D-F2D6-3E8D0CEF5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98398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9BFC-2B41-011B-1FC4-68EC1E9F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7CFBD-2C3F-E17A-1211-0AD85520B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318E8-1D9A-1EBA-B0C4-E296A43A84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E680D32-B268-63F0-E76A-02EC036F4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7A6A05-221C-E74F-2259-85EC5F9B0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5026-A5DF-F1D3-5946-B4BCE8DC17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47AAC-1CA0-2704-4108-F77A39CB5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3186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413634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2357503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173944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png"/><Relationship Id="rId9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.png"/><Relationship Id="rId9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.png"/><Relationship Id="rId9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850237" y="726906"/>
            <a:ext cx="9445526" cy="2115485"/>
            <a:chOff x="0" y="0"/>
            <a:chExt cx="12594035" cy="28206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820647"/>
            </a:xfrm>
            <a:custGeom>
              <a:avLst/>
              <a:gdLst/>
              <a:ahLst/>
              <a:cxnLst/>
              <a:rect l="l" t="t" r="r" b="b"/>
              <a:pathLst>
                <a:path w="12594035" h="2820647">
                  <a:moveTo>
                    <a:pt x="0" y="0"/>
                  </a:moveTo>
                  <a:lnTo>
                    <a:pt x="12594035" y="0"/>
                  </a:lnTo>
                  <a:lnTo>
                    <a:pt x="12594035" y="2820647"/>
                  </a:lnTo>
                  <a:lnTo>
                    <a:pt x="0" y="2820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849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Projeto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com Python – SISAGUA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81657" y="3226295"/>
            <a:ext cx="9445526" cy="907256"/>
            <a:chOff x="0" y="0"/>
            <a:chExt cx="12594035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2594035" cy="12382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75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Apresentação detalhada sobre pipeline de dados aplicando Python e tecnologias associadas ao SISAGUA.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45475" y="7396014"/>
            <a:ext cx="463154" cy="463154"/>
            <a:chOff x="0" y="0"/>
            <a:chExt cx="617538" cy="6175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781657" y="4980235"/>
            <a:ext cx="6522987" cy="538907"/>
            <a:chOff x="0" y="-57149"/>
            <a:chExt cx="8697317" cy="718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97316" cy="661392"/>
            </a:xfrm>
            <a:custGeom>
              <a:avLst/>
              <a:gdLst/>
              <a:ahLst/>
              <a:cxnLst/>
              <a:rect l="l" t="t" r="r" b="b"/>
              <a:pathLst>
                <a:path w="8697316" h="661392">
                  <a:moveTo>
                    <a:pt x="0" y="0"/>
                  </a:moveTo>
                  <a:lnTo>
                    <a:pt x="8697316" y="0"/>
                  </a:lnTo>
                  <a:lnTo>
                    <a:pt x="8697316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49"/>
              <a:ext cx="8697317" cy="7185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Alexandre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20" name="Freeform 20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2" name="TextBox 18">
            <a:extLst>
              <a:ext uri="{FF2B5EF4-FFF2-40B4-BE49-F238E27FC236}">
                <a16:creationId xmlns:a16="http://schemas.microsoft.com/office/drawing/2014/main" id="{0514CEC8-24D6-2191-416B-A803FB6E9BA1}"/>
              </a:ext>
            </a:extLst>
          </p:cNvPr>
          <p:cNvSpPr txBox="1"/>
          <p:nvPr/>
        </p:nvSpPr>
        <p:spPr>
          <a:xfrm>
            <a:off x="7772400" y="5518993"/>
            <a:ext cx="6522987" cy="5389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874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Régis dos Gatos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742E3051-DCF7-38AF-A13D-30C2FD6CF8F0}"/>
              </a:ext>
            </a:extLst>
          </p:cNvPr>
          <p:cNvSpPr txBox="1"/>
          <p:nvPr/>
        </p:nvSpPr>
        <p:spPr>
          <a:xfrm>
            <a:off x="7772400" y="6057900"/>
            <a:ext cx="6522987" cy="5389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874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Gustavo </a:t>
            </a:r>
            <a:r>
              <a:rPr lang="en-US" sz="275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Tigrão</a:t>
            </a:r>
            <a:endParaRPr lang="en-US" sz="2750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D6742A64-F809-0B24-62F4-9CF529AD3992}"/>
              </a:ext>
            </a:extLst>
          </p:cNvPr>
          <p:cNvSpPr txBox="1"/>
          <p:nvPr/>
        </p:nvSpPr>
        <p:spPr>
          <a:xfrm>
            <a:off x="7772400" y="6585793"/>
            <a:ext cx="6522987" cy="5389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3874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Max Moreira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066800" y="947714"/>
            <a:ext cx="12306300" cy="1191953"/>
            <a:chOff x="0" y="-28575"/>
            <a:chExt cx="16408399" cy="32607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52921" cy="3232152"/>
            </a:xfrm>
            <a:custGeom>
              <a:avLst/>
              <a:gdLst/>
              <a:ahLst/>
              <a:cxnLst/>
              <a:rect l="l" t="t" r="r" b="b"/>
              <a:pathLst>
                <a:path w="9052921" h="3232152">
                  <a:moveTo>
                    <a:pt x="0" y="0"/>
                  </a:moveTo>
                  <a:lnTo>
                    <a:pt x="9052921" y="0"/>
                  </a:lnTo>
                  <a:lnTo>
                    <a:pt x="9052921" y="3232152"/>
                  </a:lnTo>
                  <a:lnTo>
                    <a:pt x="0" y="3232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408399" cy="11828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Acompanhamento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via Airflow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9227" y="2321633"/>
            <a:ext cx="17553047" cy="7600435"/>
            <a:chOff x="0" y="0"/>
            <a:chExt cx="15789699" cy="11882484"/>
          </a:xfrm>
        </p:grpSpPr>
        <p:sp>
          <p:nvSpPr>
            <p:cNvPr id="11" name="Freeform 11"/>
            <p:cNvSpPr/>
            <p:nvPr/>
          </p:nvSpPr>
          <p:spPr>
            <a:xfrm>
              <a:off x="4827" y="8235"/>
              <a:ext cx="15780020" cy="11865939"/>
            </a:xfrm>
            <a:custGeom>
              <a:avLst/>
              <a:gdLst/>
              <a:ahLst/>
              <a:cxnLst/>
              <a:rect l="l" t="t" r="r" b="b"/>
              <a:pathLst>
                <a:path w="15780020" h="11865939">
                  <a:moveTo>
                    <a:pt x="0" y="551931"/>
                  </a:moveTo>
                  <a:cubicBezTo>
                    <a:pt x="0" y="247225"/>
                    <a:pt x="145015" y="0"/>
                    <a:pt x="323821" y="0"/>
                  </a:cubicBezTo>
                  <a:lnTo>
                    <a:pt x="15456198" y="0"/>
                  </a:lnTo>
                  <a:cubicBezTo>
                    <a:pt x="15635004" y="0"/>
                    <a:pt x="15780020" y="247225"/>
                    <a:pt x="15780020" y="551931"/>
                  </a:cubicBezTo>
                  <a:lnTo>
                    <a:pt x="15780020" y="11314008"/>
                  </a:lnTo>
                  <a:cubicBezTo>
                    <a:pt x="15780020" y="11618879"/>
                    <a:pt x="15635004" y="11865939"/>
                    <a:pt x="15456198" y="11865939"/>
                  </a:cubicBezTo>
                  <a:lnTo>
                    <a:pt x="323821" y="11865939"/>
                  </a:lnTo>
                  <a:cubicBezTo>
                    <a:pt x="145015" y="11865939"/>
                    <a:pt x="0" y="11618879"/>
                    <a:pt x="0" y="11314008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5789673" cy="11882410"/>
            </a:xfrm>
            <a:custGeom>
              <a:avLst/>
              <a:gdLst/>
              <a:ahLst/>
              <a:cxnLst/>
              <a:rect l="l" t="t" r="r" b="b"/>
              <a:pathLst>
                <a:path w="15789673" h="11882410">
                  <a:moveTo>
                    <a:pt x="0" y="560166"/>
                  </a:moveTo>
                  <a:cubicBezTo>
                    <a:pt x="0" y="250848"/>
                    <a:pt x="147138" y="0"/>
                    <a:pt x="328648" y="0"/>
                  </a:cubicBezTo>
                  <a:lnTo>
                    <a:pt x="15461025" y="0"/>
                  </a:lnTo>
                  <a:lnTo>
                    <a:pt x="15461025" y="8235"/>
                  </a:lnTo>
                  <a:lnTo>
                    <a:pt x="15461025" y="0"/>
                  </a:lnTo>
                  <a:cubicBezTo>
                    <a:pt x="15642535" y="0"/>
                    <a:pt x="15789673" y="250848"/>
                    <a:pt x="15789673" y="560166"/>
                  </a:cubicBezTo>
                  <a:lnTo>
                    <a:pt x="15789673" y="11322243"/>
                  </a:lnTo>
                  <a:lnTo>
                    <a:pt x="15784847" y="11322243"/>
                  </a:lnTo>
                  <a:lnTo>
                    <a:pt x="15789673" y="11322243"/>
                  </a:lnTo>
                  <a:cubicBezTo>
                    <a:pt x="15789673" y="11631726"/>
                    <a:pt x="15642535" y="11882410"/>
                    <a:pt x="15461025" y="11882410"/>
                  </a:cubicBezTo>
                  <a:lnTo>
                    <a:pt x="15461025" y="11874174"/>
                  </a:lnTo>
                  <a:lnTo>
                    <a:pt x="15461025" y="11882410"/>
                  </a:lnTo>
                  <a:lnTo>
                    <a:pt x="328648" y="11882410"/>
                  </a:lnTo>
                  <a:lnTo>
                    <a:pt x="328648" y="11874174"/>
                  </a:lnTo>
                  <a:lnTo>
                    <a:pt x="328648" y="11882410"/>
                  </a:lnTo>
                  <a:cubicBezTo>
                    <a:pt x="147138" y="11882410"/>
                    <a:pt x="0" y="11631727"/>
                    <a:pt x="0" y="11322243"/>
                  </a:cubicBezTo>
                  <a:lnTo>
                    <a:pt x="0" y="560166"/>
                  </a:lnTo>
                  <a:lnTo>
                    <a:pt x="4827" y="560166"/>
                  </a:lnTo>
                  <a:lnTo>
                    <a:pt x="0" y="560166"/>
                  </a:lnTo>
                  <a:moveTo>
                    <a:pt x="9655" y="560166"/>
                  </a:moveTo>
                  <a:lnTo>
                    <a:pt x="9655" y="11322243"/>
                  </a:lnTo>
                  <a:lnTo>
                    <a:pt x="4827" y="11322243"/>
                  </a:lnTo>
                  <a:lnTo>
                    <a:pt x="9655" y="11322243"/>
                  </a:lnTo>
                  <a:cubicBezTo>
                    <a:pt x="9655" y="11622502"/>
                    <a:pt x="152449" y="11865939"/>
                    <a:pt x="328648" y="11865939"/>
                  </a:cubicBezTo>
                  <a:lnTo>
                    <a:pt x="15461025" y="11865939"/>
                  </a:lnTo>
                  <a:cubicBezTo>
                    <a:pt x="15637225" y="11865939"/>
                    <a:pt x="15780020" y="11622502"/>
                    <a:pt x="15780020" y="11322243"/>
                  </a:cubicBezTo>
                  <a:lnTo>
                    <a:pt x="15780020" y="560166"/>
                  </a:lnTo>
                  <a:lnTo>
                    <a:pt x="15784847" y="560166"/>
                  </a:lnTo>
                  <a:lnTo>
                    <a:pt x="15780020" y="560166"/>
                  </a:lnTo>
                  <a:cubicBezTo>
                    <a:pt x="15780020" y="259907"/>
                    <a:pt x="15637225" y="16471"/>
                    <a:pt x="15461025" y="16471"/>
                  </a:cubicBezTo>
                  <a:lnTo>
                    <a:pt x="328648" y="16471"/>
                  </a:lnTo>
                  <a:lnTo>
                    <a:pt x="328648" y="8235"/>
                  </a:lnTo>
                  <a:lnTo>
                    <a:pt x="328648" y="16471"/>
                  </a:lnTo>
                  <a:cubicBezTo>
                    <a:pt x="152449" y="16471"/>
                    <a:pt x="9655" y="259907"/>
                    <a:pt x="9655" y="56016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Freeform 13" descr="Interface gráfica do usuário, Texto, Email"/>
          <p:cNvSpPr/>
          <p:nvPr/>
        </p:nvSpPr>
        <p:spPr>
          <a:xfrm>
            <a:off x="914400" y="2690828"/>
            <a:ext cx="8570970" cy="6786722"/>
          </a:xfrm>
          <a:custGeom>
            <a:avLst/>
            <a:gdLst/>
            <a:ahLst/>
            <a:cxnLst/>
            <a:rect l="l" t="t" r="r" b="b"/>
            <a:pathLst>
              <a:path w="9221851" h="7249101">
                <a:moveTo>
                  <a:pt x="0" y="0"/>
                </a:moveTo>
                <a:lnTo>
                  <a:pt x="9221851" y="0"/>
                </a:lnTo>
                <a:lnTo>
                  <a:pt x="9221851" y="7249101"/>
                </a:lnTo>
                <a:lnTo>
                  <a:pt x="0" y="724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" t="-10350" r="-327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666813" y="636718"/>
            <a:ext cx="222051" cy="1529804"/>
            <a:chOff x="0" y="0"/>
            <a:chExt cx="296068" cy="203973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039782" y="9724218"/>
            <a:ext cx="2256092" cy="592645"/>
            <a:chOff x="0" y="0"/>
            <a:chExt cx="3008122" cy="790194"/>
          </a:xfrm>
        </p:grpSpPr>
        <p:sp>
          <p:nvSpPr>
            <p:cNvPr id="18" name="Freeform 18"/>
            <p:cNvSpPr/>
            <p:nvPr/>
          </p:nvSpPr>
          <p:spPr>
            <a:xfrm>
              <a:off x="10541" y="263800"/>
              <a:ext cx="2987040" cy="51585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59769AF-5E88-F445-FC38-4D379E51F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536" y="2690828"/>
            <a:ext cx="7909063" cy="67867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3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22240" y="786863"/>
            <a:ext cx="15155872" cy="1159061"/>
            <a:chOff x="0" y="0"/>
            <a:chExt cx="19592902" cy="14983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80291" cy="1181298"/>
            </a:xfrm>
            <a:custGeom>
              <a:avLst/>
              <a:gdLst/>
              <a:ahLst/>
              <a:cxnLst/>
              <a:rect l="l" t="t" r="r" b="b"/>
              <a:pathLst>
                <a:path w="12180291" h="1181298">
                  <a:moveTo>
                    <a:pt x="0" y="0"/>
                  </a:moveTo>
                  <a:lnTo>
                    <a:pt x="12180291" y="0"/>
                  </a:lnTo>
                  <a:lnTo>
                    <a:pt x="1218029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8514"/>
              <a:ext cx="1959290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Dados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extraídos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 salvos no Hadoop </a:t>
              </a:r>
            </a:p>
          </p:txBody>
        </p:sp>
      </p:grpSp>
      <p:sp>
        <p:nvSpPr>
          <p:cNvPr id="10" name="Freeform 10" descr="Texto"/>
          <p:cNvSpPr/>
          <p:nvPr/>
        </p:nvSpPr>
        <p:spPr>
          <a:xfrm>
            <a:off x="1122240" y="2561385"/>
            <a:ext cx="15155872" cy="5779691"/>
          </a:xfrm>
          <a:custGeom>
            <a:avLst/>
            <a:gdLst/>
            <a:ahLst/>
            <a:cxnLst/>
            <a:rect l="l" t="t" r="r" b="b"/>
            <a:pathLst>
              <a:path w="15155872" h="5779691">
                <a:moveTo>
                  <a:pt x="0" y="0"/>
                </a:moveTo>
                <a:lnTo>
                  <a:pt x="15155872" y="0"/>
                </a:lnTo>
                <a:lnTo>
                  <a:pt x="15155872" y="5779691"/>
                </a:lnTo>
                <a:lnTo>
                  <a:pt x="0" y="577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" r="-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2" name="Freeform 12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221007" y="515645"/>
            <a:ext cx="7922993" cy="1303749"/>
            <a:chOff x="-10133" y="0"/>
            <a:chExt cx="10196891" cy="16779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86758" cy="1549817"/>
            </a:xfrm>
            <a:custGeom>
              <a:avLst/>
              <a:gdLst/>
              <a:ahLst/>
              <a:cxnLst/>
              <a:rect l="l" t="t" r="r" b="b"/>
              <a:pathLst>
                <a:path w="10186758" h="1549817">
                  <a:moveTo>
                    <a:pt x="0" y="0"/>
                  </a:moveTo>
                  <a:lnTo>
                    <a:pt x="10186758" y="0"/>
                  </a:lnTo>
                  <a:lnTo>
                    <a:pt x="10186758" y="1549817"/>
                  </a:lnTo>
                  <a:lnTo>
                    <a:pt x="0" y="15498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0133" y="99533"/>
              <a:ext cx="10186758" cy="15783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aos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8880" y="1608574"/>
            <a:ext cx="16048005" cy="576826"/>
            <a:chOff x="0" y="0"/>
            <a:chExt cx="21397340" cy="7691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97340" cy="769102"/>
            </a:xfrm>
            <a:custGeom>
              <a:avLst/>
              <a:gdLst/>
              <a:ahLst/>
              <a:cxnLst/>
              <a:rect l="l" t="t" r="r" b="b"/>
              <a:pathLst>
                <a:path w="21397340" h="769102">
                  <a:moveTo>
                    <a:pt x="0" y="0"/>
                  </a:moveTo>
                  <a:lnTo>
                    <a:pt x="21397340" y="0"/>
                  </a:lnTo>
                  <a:lnTo>
                    <a:pt x="21397340" y="769102"/>
                  </a:lnTo>
                  <a:lnTo>
                    <a:pt x="0" y="7691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397340" cy="8072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Acessando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os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dados salvos no </a:t>
              </a: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Haddop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via Python, </a:t>
              </a: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tratando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e </a:t>
              </a: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já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inserindo</a:t>
              </a:r>
              <a:r>
                <a:rPr lang="en-US" sz="2249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no banco Postgres.</a:t>
              </a:r>
            </a:p>
          </p:txBody>
        </p:sp>
      </p:grpSp>
      <p:sp>
        <p:nvSpPr>
          <p:cNvPr id="13" name="Freeform 13" descr="Texto  O conteúdo gerado por IA pode estar incorreto."/>
          <p:cNvSpPr/>
          <p:nvPr/>
        </p:nvSpPr>
        <p:spPr>
          <a:xfrm>
            <a:off x="1398428" y="2392355"/>
            <a:ext cx="5635420" cy="6457500"/>
          </a:xfrm>
          <a:custGeom>
            <a:avLst/>
            <a:gdLst/>
            <a:ahLst/>
            <a:cxnLst/>
            <a:rect l="l" t="t" r="r" b="b"/>
            <a:pathLst>
              <a:path w="5635420" h="6457500">
                <a:moveTo>
                  <a:pt x="0" y="0"/>
                </a:moveTo>
                <a:lnTo>
                  <a:pt x="5635420" y="0"/>
                </a:lnTo>
                <a:lnTo>
                  <a:pt x="5635420" y="6457500"/>
                </a:lnTo>
                <a:lnTo>
                  <a:pt x="0" y="645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5" name="Freeform 15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8427" y="9004600"/>
            <a:ext cx="8379910" cy="1290338"/>
            <a:chOff x="0" y="0"/>
            <a:chExt cx="11173213" cy="1720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173213" cy="1720450"/>
            </a:xfrm>
            <a:custGeom>
              <a:avLst/>
              <a:gdLst/>
              <a:ahLst/>
              <a:cxnLst/>
              <a:rect l="l" t="t" r="r" b="b"/>
              <a:pathLst>
                <a:path w="11173213" h="1720450">
                  <a:moveTo>
                    <a:pt x="0" y="0"/>
                  </a:moveTo>
                  <a:lnTo>
                    <a:pt x="11173213" y="0"/>
                  </a:lnTo>
                  <a:lnTo>
                    <a:pt x="1117321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17321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Importa as bibliotecas e define as configurações para conectar-se ao HDFS e PostgreSQL, preparando o ambiente para o processamento dos dados.</a:t>
              </a:r>
            </a:p>
          </p:txBody>
        </p:sp>
      </p:grpSp>
      <p:sp>
        <p:nvSpPr>
          <p:cNvPr id="23" name="Freeform 23" descr="Tela de celular com fundo preto"/>
          <p:cNvSpPr/>
          <p:nvPr/>
        </p:nvSpPr>
        <p:spPr>
          <a:xfrm>
            <a:off x="8877466" y="2392355"/>
            <a:ext cx="8533248" cy="2739231"/>
          </a:xfrm>
          <a:custGeom>
            <a:avLst/>
            <a:gdLst/>
            <a:ahLst/>
            <a:cxnLst/>
            <a:rect l="l" t="t" r="r" b="b"/>
            <a:pathLst>
              <a:path w="8533248" h="2739231">
                <a:moveTo>
                  <a:pt x="0" y="0"/>
                </a:moveTo>
                <a:lnTo>
                  <a:pt x="8533248" y="0"/>
                </a:lnTo>
                <a:lnTo>
                  <a:pt x="8533248" y="2739231"/>
                </a:lnTo>
                <a:lnTo>
                  <a:pt x="0" y="2739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204" b="-1320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4" name="Group 24"/>
          <p:cNvGrpSpPr/>
          <p:nvPr/>
        </p:nvGrpSpPr>
        <p:grpSpPr>
          <a:xfrm>
            <a:off x="8945464" y="5357952"/>
            <a:ext cx="8465249" cy="892153"/>
            <a:chOff x="0" y="0"/>
            <a:chExt cx="11286998" cy="11895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6999" cy="1189537"/>
            </a:xfrm>
            <a:custGeom>
              <a:avLst/>
              <a:gdLst/>
              <a:ahLst/>
              <a:cxnLst/>
              <a:rect l="l" t="t" r="r" b="b"/>
              <a:pathLst>
                <a:path w="11286999" h="1189537">
                  <a:moveTo>
                    <a:pt x="0" y="0"/>
                  </a:moveTo>
                  <a:lnTo>
                    <a:pt x="11286999" y="0"/>
                  </a:lnTo>
                  <a:lnTo>
                    <a:pt x="11286999" y="1189537"/>
                  </a:lnTo>
                  <a:lnTo>
                    <a:pt x="0" y="1189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1286998" cy="1227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testa a conexão com o banco PostgreSQL usando as credenciais configuradas.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5866320">
            <a:off x="55328" y="8027551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4" y="0"/>
                </a:lnTo>
                <a:lnTo>
                  <a:pt x="1705244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5775695">
            <a:off x="7442818" y="4396506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5"/>
                </a:lnTo>
                <a:lnTo>
                  <a:pt x="0" y="679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218700" y="636717"/>
            <a:ext cx="7042603" cy="1458783"/>
            <a:chOff x="0" y="0"/>
            <a:chExt cx="7739957" cy="16032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739957" cy="1181298"/>
            </a:xfrm>
            <a:custGeom>
              <a:avLst/>
              <a:gdLst/>
              <a:ahLst/>
              <a:cxnLst/>
              <a:rect l="l" t="t" r="r" b="b"/>
              <a:pathLst>
                <a:path w="7739957" h="1181298">
                  <a:moveTo>
                    <a:pt x="0" y="0"/>
                  </a:moveTo>
                  <a:lnTo>
                    <a:pt x="7739957" y="0"/>
                  </a:lnTo>
                  <a:lnTo>
                    <a:pt x="773995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3357"/>
              <a:ext cx="7739957" cy="12098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aos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</a:t>
              </a:r>
            </a:p>
          </p:txBody>
        </p:sp>
      </p:grpSp>
      <p:sp>
        <p:nvSpPr>
          <p:cNvPr id="10" name="Freeform 10" descr="Texto  O conteúdo gerado por IA pode estar incorreto."/>
          <p:cNvSpPr/>
          <p:nvPr/>
        </p:nvSpPr>
        <p:spPr>
          <a:xfrm>
            <a:off x="1218700" y="2704516"/>
            <a:ext cx="6750050" cy="5504656"/>
          </a:xfrm>
          <a:custGeom>
            <a:avLst/>
            <a:gdLst/>
            <a:ahLst/>
            <a:cxnLst/>
            <a:rect l="l" t="t" r="r" b="b"/>
            <a:pathLst>
              <a:path w="6750050" h="5504656">
                <a:moveTo>
                  <a:pt x="0" y="0"/>
                </a:moveTo>
                <a:lnTo>
                  <a:pt x="6750050" y="0"/>
                </a:lnTo>
                <a:lnTo>
                  <a:pt x="6750050" y="5504656"/>
                </a:lnTo>
                <a:lnTo>
                  <a:pt x="0" y="5504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" r="-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2" name="Freeform 12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61245" y="8419836"/>
            <a:ext cx="6750050" cy="1290338"/>
            <a:chOff x="0" y="0"/>
            <a:chExt cx="9000067" cy="1720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00067" cy="1720450"/>
            </a:xfrm>
            <a:custGeom>
              <a:avLst/>
              <a:gdLst/>
              <a:ahLst/>
              <a:cxnLst/>
              <a:rect l="l" t="t" r="r" b="b"/>
              <a:pathLst>
                <a:path w="9000067" h="1720450">
                  <a:moveTo>
                    <a:pt x="0" y="0"/>
                  </a:moveTo>
                  <a:lnTo>
                    <a:pt x="9000067" y="0"/>
                  </a:lnTo>
                  <a:lnTo>
                    <a:pt x="9000067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00067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verifica e cria a tabela de destino no PostgreSQL com a estrutura necessária para armazenar os dados do SISAGUA.</a:t>
              </a:r>
            </a:p>
          </p:txBody>
        </p:sp>
      </p:grpSp>
      <p:sp>
        <p:nvSpPr>
          <p:cNvPr id="20" name="Freeform 20" descr="Texto  O conteúdo gerado por IA pode estar incorreto."/>
          <p:cNvSpPr/>
          <p:nvPr/>
        </p:nvSpPr>
        <p:spPr>
          <a:xfrm>
            <a:off x="10211368" y="504214"/>
            <a:ext cx="6746875" cy="5016500"/>
          </a:xfrm>
          <a:custGeom>
            <a:avLst/>
            <a:gdLst/>
            <a:ahLst/>
            <a:cxnLst/>
            <a:rect l="l" t="t" r="r" b="b"/>
            <a:pathLst>
              <a:path w="6746875" h="5016500">
                <a:moveTo>
                  <a:pt x="0" y="0"/>
                </a:moveTo>
                <a:lnTo>
                  <a:pt x="6746874" y="0"/>
                </a:lnTo>
                <a:lnTo>
                  <a:pt x="6746874" y="5016500"/>
                </a:lnTo>
                <a:lnTo>
                  <a:pt x="0" y="5016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8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10276706" y="5600041"/>
            <a:ext cx="6746875" cy="1290338"/>
            <a:chOff x="0" y="0"/>
            <a:chExt cx="8995833" cy="17204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95833" cy="1720450"/>
            </a:xfrm>
            <a:custGeom>
              <a:avLst/>
              <a:gdLst/>
              <a:ahLst/>
              <a:cxnLst/>
              <a:rect l="l" t="t" r="r" b="b"/>
              <a:pathLst>
                <a:path w="8995833" h="1720450">
                  <a:moveTo>
                    <a:pt x="0" y="0"/>
                  </a:moveTo>
                  <a:lnTo>
                    <a:pt x="8995833" y="0"/>
                  </a:lnTo>
                  <a:lnTo>
                    <a:pt x="899583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99583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classifica a conformidade da água de acordo com padrões técnicos para cada parâmetro analisado.</a:t>
              </a:r>
            </a:p>
          </p:txBody>
        </p:sp>
      </p:grpSp>
      <p:sp>
        <p:nvSpPr>
          <p:cNvPr id="24" name="Freeform 24" descr="Texto  O conteúdo gerado por IA pode estar incorreto."/>
          <p:cNvSpPr/>
          <p:nvPr/>
        </p:nvSpPr>
        <p:spPr>
          <a:xfrm>
            <a:off x="10387092" y="7026015"/>
            <a:ext cx="6715989" cy="1359000"/>
          </a:xfrm>
          <a:custGeom>
            <a:avLst/>
            <a:gdLst/>
            <a:ahLst/>
            <a:cxnLst/>
            <a:rect l="l" t="t" r="r" b="b"/>
            <a:pathLst>
              <a:path w="6715989" h="1359000">
                <a:moveTo>
                  <a:pt x="0" y="0"/>
                </a:moveTo>
                <a:lnTo>
                  <a:pt x="6715989" y="0"/>
                </a:lnTo>
                <a:lnTo>
                  <a:pt x="6715989" y="1359000"/>
                </a:lnTo>
                <a:lnTo>
                  <a:pt x="0" y="135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1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5" name="Group 25"/>
          <p:cNvGrpSpPr/>
          <p:nvPr/>
        </p:nvGrpSpPr>
        <p:grpSpPr>
          <a:xfrm>
            <a:off x="10387092" y="8671140"/>
            <a:ext cx="6715989" cy="1290338"/>
            <a:chOff x="0" y="0"/>
            <a:chExt cx="8954652" cy="17204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54652" cy="1720450"/>
            </a:xfrm>
            <a:custGeom>
              <a:avLst/>
              <a:gdLst/>
              <a:ahLst/>
              <a:cxnLst/>
              <a:rect l="l" t="t" r="r" b="b"/>
              <a:pathLst>
                <a:path w="8954652" h="1720450">
                  <a:moveTo>
                    <a:pt x="0" y="0"/>
                  </a:moveTo>
                  <a:lnTo>
                    <a:pt x="8954652" y="0"/>
                  </a:lnTo>
                  <a:lnTo>
                    <a:pt x="8954652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954652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categoriza os parâmetros de análise em microbiológicos, físico-químicos ou outros.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5883685">
            <a:off x="-166723" y="7716524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 rot="5883685">
            <a:off x="8747569" y="4662575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 rot="5883685">
            <a:off x="8967894" y="7869190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5"/>
                </a:lnTo>
                <a:lnTo>
                  <a:pt x="0" y="679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Texto  O conteúdo gerado por IA pode estar incorreto."/>
          <p:cNvSpPr/>
          <p:nvPr/>
        </p:nvSpPr>
        <p:spPr>
          <a:xfrm>
            <a:off x="1250907" y="2985233"/>
            <a:ext cx="6746875" cy="1809750"/>
          </a:xfrm>
          <a:custGeom>
            <a:avLst/>
            <a:gdLst/>
            <a:ahLst/>
            <a:cxnLst/>
            <a:rect l="l" t="t" r="r" b="b"/>
            <a:pathLst>
              <a:path w="6746875" h="1809750">
                <a:moveTo>
                  <a:pt x="0" y="0"/>
                </a:moveTo>
                <a:lnTo>
                  <a:pt x="6746875" y="0"/>
                </a:lnTo>
                <a:lnTo>
                  <a:pt x="6746875" y="1809750"/>
                </a:lnTo>
                <a:lnTo>
                  <a:pt x="0" y="1809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3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184919" y="876539"/>
            <a:ext cx="6880733" cy="1050161"/>
          </a:xfrm>
          <a:custGeom>
            <a:avLst/>
            <a:gdLst/>
            <a:ahLst/>
            <a:cxnLst/>
            <a:rect l="l" t="t" r="r" b="b"/>
            <a:pathLst>
              <a:path w="7739957" h="1181298">
                <a:moveTo>
                  <a:pt x="0" y="0"/>
                </a:moveTo>
                <a:lnTo>
                  <a:pt x="7739957" y="0"/>
                </a:lnTo>
                <a:lnTo>
                  <a:pt x="7739957" y="1181298"/>
                </a:lnTo>
                <a:lnTo>
                  <a:pt x="0" y="11812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grpSp>
        <p:nvGrpSpPr>
          <p:cNvPr id="14" name="Group 14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5" name="Freeform 15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0907" y="5248723"/>
            <a:ext cx="7072564" cy="892153"/>
            <a:chOff x="0" y="0"/>
            <a:chExt cx="9430085" cy="11895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30085" cy="1189537"/>
            </a:xfrm>
            <a:custGeom>
              <a:avLst/>
              <a:gdLst/>
              <a:ahLst/>
              <a:cxnLst/>
              <a:rect l="l" t="t" r="r" b="b"/>
              <a:pathLst>
                <a:path w="9430085" h="1189537">
                  <a:moveTo>
                    <a:pt x="0" y="0"/>
                  </a:moveTo>
                  <a:lnTo>
                    <a:pt x="9430085" y="0"/>
                  </a:lnTo>
                  <a:lnTo>
                    <a:pt x="9430085" y="1189537"/>
                  </a:lnTo>
                  <a:lnTo>
                    <a:pt x="0" y="1189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430085" cy="1227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Verifica e exibe o status da conexão com o PostgreSQL, informando se está operacional ou com problemas.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85953" y="7813704"/>
            <a:ext cx="6746875" cy="1290338"/>
            <a:chOff x="0" y="0"/>
            <a:chExt cx="8995833" cy="17204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995833" cy="1720450"/>
            </a:xfrm>
            <a:custGeom>
              <a:avLst/>
              <a:gdLst/>
              <a:ahLst/>
              <a:cxnLst/>
              <a:rect l="l" t="t" r="r" b="b"/>
              <a:pathLst>
                <a:path w="8995833" h="1720450">
                  <a:moveTo>
                    <a:pt x="0" y="0"/>
                  </a:moveTo>
                  <a:lnTo>
                    <a:pt x="8995833" y="0"/>
                  </a:lnTo>
                  <a:lnTo>
                    <a:pt x="899583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99583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Configura a conexão com o PostgreSQL, cria a tabela de destino e verifica os arquivos CSV disponíveis no HDFS para processamento.</a:t>
              </a:r>
            </a:p>
          </p:txBody>
        </p:sp>
      </p:grpSp>
      <p:sp>
        <p:nvSpPr>
          <p:cNvPr id="23" name="Freeform 23" descr="Texto  O conteúdo gerado por IA pode estar incorreto."/>
          <p:cNvSpPr/>
          <p:nvPr/>
        </p:nvSpPr>
        <p:spPr>
          <a:xfrm>
            <a:off x="9785953" y="2985233"/>
            <a:ext cx="6750050" cy="4030662"/>
          </a:xfrm>
          <a:custGeom>
            <a:avLst/>
            <a:gdLst/>
            <a:ahLst/>
            <a:cxnLst/>
            <a:rect l="l" t="t" r="r" b="b"/>
            <a:pathLst>
              <a:path w="6750050" h="4030662">
                <a:moveTo>
                  <a:pt x="0" y="0"/>
                </a:moveTo>
                <a:lnTo>
                  <a:pt x="6750050" y="0"/>
                </a:lnTo>
                <a:lnTo>
                  <a:pt x="6750050" y="4030662"/>
                </a:lnTo>
                <a:lnTo>
                  <a:pt x="0" y="403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" r="-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 rot="5883685">
            <a:off x="-55697" y="4204808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 rot="5883685">
            <a:off x="8477141" y="6914937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5"/>
                </a:lnTo>
                <a:lnTo>
                  <a:pt x="0" y="679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EF28C2B7-50B4-F88C-D60B-9DFEF337C294}"/>
              </a:ext>
            </a:extLst>
          </p:cNvPr>
          <p:cNvGrpSpPr/>
          <p:nvPr/>
        </p:nvGrpSpPr>
        <p:grpSpPr>
          <a:xfrm>
            <a:off x="1218700" y="636717"/>
            <a:ext cx="7042603" cy="1458783"/>
            <a:chOff x="0" y="0"/>
            <a:chExt cx="7739957" cy="1603229"/>
          </a:xfrm>
        </p:grpSpPr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8F40881C-B92E-510B-839A-0A0FACD19628}"/>
                </a:ext>
              </a:extLst>
            </p:cNvPr>
            <p:cNvSpPr/>
            <p:nvPr/>
          </p:nvSpPr>
          <p:spPr>
            <a:xfrm>
              <a:off x="0" y="0"/>
              <a:ext cx="7739957" cy="1181298"/>
            </a:xfrm>
            <a:custGeom>
              <a:avLst/>
              <a:gdLst/>
              <a:ahLst/>
              <a:cxnLst/>
              <a:rect l="l" t="t" r="r" b="b"/>
              <a:pathLst>
                <a:path w="7739957" h="1181298">
                  <a:moveTo>
                    <a:pt x="0" y="0"/>
                  </a:moveTo>
                  <a:lnTo>
                    <a:pt x="7739957" y="0"/>
                  </a:lnTo>
                  <a:lnTo>
                    <a:pt x="773995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65513D11-3A13-C11F-0E3E-E2D9BE58D38F}"/>
                </a:ext>
              </a:extLst>
            </p:cNvPr>
            <p:cNvSpPr txBox="1"/>
            <p:nvPr/>
          </p:nvSpPr>
          <p:spPr>
            <a:xfrm>
              <a:off x="0" y="393357"/>
              <a:ext cx="7739957" cy="12098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aos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</a:t>
              </a:r>
            </a:p>
          </p:txBody>
        </p:sp>
      </p:grpSp>
      <p:grpSp>
        <p:nvGrpSpPr>
          <p:cNvPr id="35" name="Group 14">
            <a:extLst>
              <a:ext uri="{FF2B5EF4-FFF2-40B4-BE49-F238E27FC236}">
                <a16:creationId xmlns:a16="http://schemas.microsoft.com/office/drawing/2014/main" id="{D3E347C5-5C01-5545-B31E-1DB7FF5B3095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97FF08EB-27F0-B1E7-D551-91FC4BFA0753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2B5A5885-C4BA-9549-758A-C93300AEEA2D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44636" y="954836"/>
            <a:ext cx="6746875" cy="1204209"/>
          </a:xfrm>
          <a:custGeom>
            <a:avLst/>
            <a:gdLst/>
            <a:ahLst/>
            <a:cxnLst/>
            <a:rect l="l" t="t" r="r" b="b"/>
            <a:pathLst>
              <a:path w="8995833" h="1605612">
                <a:moveTo>
                  <a:pt x="0" y="0"/>
                </a:moveTo>
                <a:lnTo>
                  <a:pt x="8995833" y="0"/>
                </a:lnTo>
                <a:lnTo>
                  <a:pt x="8995833" y="1605612"/>
                </a:lnTo>
                <a:lnTo>
                  <a:pt x="0" y="160561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0" name="Freeform 10" descr="Texto  O conteúdo gerado por IA pode estar incorreto."/>
          <p:cNvSpPr/>
          <p:nvPr/>
        </p:nvSpPr>
        <p:spPr>
          <a:xfrm>
            <a:off x="1244635" y="2373658"/>
            <a:ext cx="6746875" cy="5540375"/>
          </a:xfrm>
          <a:custGeom>
            <a:avLst/>
            <a:gdLst/>
            <a:ahLst/>
            <a:cxnLst/>
            <a:rect l="l" t="t" r="r" b="b"/>
            <a:pathLst>
              <a:path w="6746875" h="5540375">
                <a:moveTo>
                  <a:pt x="0" y="0"/>
                </a:moveTo>
                <a:lnTo>
                  <a:pt x="6746875" y="0"/>
                </a:lnTo>
                <a:lnTo>
                  <a:pt x="6746875" y="5540374"/>
                </a:lnTo>
                <a:lnTo>
                  <a:pt x="0" y="5540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5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 descr="Texto  O conteúdo gerado por IA pode estar incorreto."/>
          <p:cNvSpPr/>
          <p:nvPr/>
        </p:nvSpPr>
        <p:spPr>
          <a:xfrm>
            <a:off x="9766317" y="403304"/>
            <a:ext cx="6746875" cy="4953000"/>
          </a:xfrm>
          <a:custGeom>
            <a:avLst/>
            <a:gdLst/>
            <a:ahLst/>
            <a:cxnLst/>
            <a:rect l="l" t="t" r="r" b="b"/>
            <a:pathLst>
              <a:path w="6746875" h="4953000">
                <a:moveTo>
                  <a:pt x="0" y="0"/>
                </a:moveTo>
                <a:lnTo>
                  <a:pt x="6746875" y="0"/>
                </a:lnTo>
                <a:lnTo>
                  <a:pt x="6746875" y="4953000"/>
                </a:lnTo>
                <a:lnTo>
                  <a:pt x="0" y="495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 descr="Texto  O conteúdo gerado por IA pode estar incorreto."/>
          <p:cNvSpPr/>
          <p:nvPr/>
        </p:nvSpPr>
        <p:spPr>
          <a:xfrm>
            <a:off x="9705868" y="6286500"/>
            <a:ext cx="6746875" cy="3048000"/>
          </a:xfrm>
          <a:custGeom>
            <a:avLst/>
            <a:gdLst/>
            <a:ahLst/>
            <a:cxnLst/>
            <a:rect l="l" t="t" r="r" b="b"/>
            <a:pathLst>
              <a:path w="6746875" h="3048000">
                <a:moveTo>
                  <a:pt x="0" y="0"/>
                </a:moveTo>
                <a:lnTo>
                  <a:pt x="6746874" y="0"/>
                </a:lnTo>
                <a:lnTo>
                  <a:pt x="6746874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64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244635" y="8410597"/>
            <a:ext cx="6746875" cy="1290338"/>
            <a:chOff x="0" y="0"/>
            <a:chExt cx="8995833" cy="17204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95833" cy="1720450"/>
            </a:xfrm>
            <a:custGeom>
              <a:avLst/>
              <a:gdLst/>
              <a:ahLst/>
              <a:cxnLst/>
              <a:rect l="l" t="t" r="r" b="b"/>
              <a:pathLst>
                <a:path w="8995833" h="1720450">
                  <a:moveTo>
                    <a:pt x="0" y="0"/>
                  </a:moveTo>
                  <a:lnTo>
                    <a:pt x="8995833" y="0"/>
                  </a:lnTo>
                  <a:lnTo>
                    <a:pt x="899583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99583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Processa os arquivos CSV do HDFS, consolidando todos os dados em um único DataFrame com identificação da origem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20" name="Freeform 20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040850" y="5349848"/>
            <a:ext cx="7936050" cy="892153"/>
            <a:chOff x="0" y="0"/>
            <a:chExt cx="10581400" cy="118953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581400" cy="1189537"/>
            </a:xfrm>
            <a:custGeom>
              <a:avLst/>
              <a:gdLst/>
              <a:ahLst/>
              <a:cxnLst/>
              <a:rect l="l" t="t" r="r" b="b"/>
              <a:pathLst>
                <a:path w="10581400" h="1189537">
                  <a:moveTo>
                    <a:pt x="0" y="0"/>
                  </a:moveTo>
                  <a:lnTo>
                    <a:pt x="10581400" y="0"/>
                  </a:lnTo>
                  <a:lnTo>
                    <a:pt x="10581400" y="1189537"/>
                  </a:lnTo>
                  <a:lnTo>
                    <a:pt x="0" y="1189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581400" cy="1227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Filtra e transforma os dados, aplicando conversões numéricas e classificações de conformidade para análises do tipo SAA.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40850" y="9334500"/>
            <a:ext cx="8735319" cy="892152"/>
            <a:chOff x="0" y="0"/>
            <a:chExt cx="11647092" cy="118953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647091" cy="1189537"/>
            </a:xfrm>
            <a:custGeom>
              <a:avLst/>
              <a:gdLst/>
              <a:ahLst/>
              <a:cxnLst/>
              <a:rect l="l" t="t" r="r" b="b"/>
              <a:pathLst>
                <a:path w="11647091" h="1189537">
                  <a:moveTo>
                    <a:pt x="0" y="0"/>
                  </a:moveTo>
                  <a:lnTo>
                    <a:pt x="11647091" y="0"/>
                  </a:lnTo>
                  <a:lnTo>
                    <a:pt x="11647091" y="1189537"/>
                  </a:lnTo>
                  <a:lnTo>
                    <a:pt x="0" y="1189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647092" cy="1227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Carrega os dados processados no PostgreSQL, inserindo os registros na tabela de destino quando existirem dados válidos.</a:t>
              </a:r>
            </a:p>
          </p:txBody>
        </p:sp>
      </p:grpSp>
      <p:sp>
        <p:nvSpPr>
          <p:cNvPr id="28" name="Freeform 28"/>
          <p:cNvSpPr/>
          <p:nvPr/>
        </p:nvSpPr>
        <p:spPr>
          <a:xfrm rot="5883685">
            <a:off x="-166723" y="7470517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Freeform 29"/>
          <p:cNvSpPr/>
          <p:nvPr/>
        </p:nvSpPr>
        <p:spPr>
          <a:xfrm rot="6894007">
            <a:off x="8026292" y="4262064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0" name="Freeform 30"/>
          <p:cNvSpPr/>
          <p:nvPr/>
        </p:nvSpPr>
        <p:spPr>
          <a:xfrm rot="7188546">
            <a:off x="8077774" y="8362391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3" y="0"/>
                </a:lnTo>
                <a:lnTo>
                  <a:pt x="1705243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241CCB42-E9A3-C844-DB45-27EF243B8F85}"/>
              </a:ext>
            </a:extLst>
          </p:cNvPr>
          <p:cNvGrpSpPr/>
          <p:nvPr/>
        </p:nvGrpSpPr>
        <p:grpSpPr>
          <a:xfrm>
            <a:off x="1218700" y="636717"/>
            <a:ext cx="7042603" cy="1458783"/>
            <a:chOff x="0" y="0"/>
            <a:chExt cx="7739957" cy="1603229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7259ED1E-3129-48AB-1AC8-58D88C941D35}"/>
                </a:ext>
              </a:extLst>
            </p:cNvPr>
            <p:cNvSpPr/>
            <p:nvPr/>
          </p:nvSpPr>
          <p:spPr>
            <a:xfrm>
              <a:off x="0" y="0"/>
              <a:ext cx="7739957" cy="1181298"/>
            </a:xfrm>
            <a:custGeom>
              <a:avLst/>
              <a:gdLst/>
              <a:ahLst/>
              <a:cxnLst/>
              <a:rect l="l" t="t" r="r" b="b"/>
              <a:pathLst>
                <a:path w="7739957" h="1181298">
                  <a:moveTo>
                    <a:pt x="0" y="0"/>
                  </a:moveTo>
                  <a:lnTo>
                    <a:pt x="7739957" y="0"/>
                  </a:lnTo>
                  <a:lnTo>
                    <a:pt x="773995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8BD5CEB4-7C82-8218-BEA1-33C256C287D7}"/>
                </a:ext>
              </a:extLst>
            </p:cNvPr>
            <p:cNvSpPr txBox="1"/>
            <p:nvPr/>
          </p:nvSpPr>
          <p:spPr>
            <a:xfrm>
              <a:off x="0" y="393357"/>
              <a:ext cx="7739957" cy="12098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aos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</a:t>
              </a:r>
            </a:p>
          </p:txBody>
        </p:sp>
      </p:grpSp>
      <p:grpSp>
        <p:nvGrpSpPr>
          <p:cNvPr id="34" name="Group 14">
            <a:extLst>
              <a:ext uri="{FF2B5EF4-FFF2-40B4-BE49-F238E27FC236}">
                <a16:creationId xmlns:a16="http://schemas.microsoft.com/office/drawing/2014/main" id="{52E19C84-6687-729A-B271-2C35DBE49BB0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033C6EFF-9548-45DC-44A2-113FEB0614B8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54E61BCB-5E3A-217E-8D8B-CDBBF8E06C9A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" r="-10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87475" y="4544839"/>
            <a:ext cx="14007258" cy="1252774"/>
            <a:chOff x="0" y="0"/>
            <a:chExt cx="132080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08084" cy="1181298"/>
            </a:xfrm>
            <a:custGeom>
              <a:avLst/>
              <a:gdLst/>
              <a:ahLst/>
              <a:cxnLst/>
              <a:rect l="l" t="t" r="r" b="b"/>
              <a:pathLst>
                <a:path w="13208084" h="1181298">
                  <a:moveTo>
                    <a:pt x="0" y="0"/>
                  </a:moveTo>
                  <a:lnTo>
                    <a:pt x="13208084" y="0"/>
                  </a:lnTo>
                  <a:lnTo>
                    <a:pt x="132080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2080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 Exploratória de Dados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7475" y="6431608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13632" y="6533704"/>
            <a:ext cx="4054376" cy="442912"/>
            <a:chOff x="0" y="0"/>
            <a:chExt cx="540583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05835" cy="590550"/>
            </a:xfrm>
            <a:custGeom>
              <a:avLst/>
              <a:gdLst/>
              <a:ahLst/>
              <a:cxnLst/>
              <a:rect l="l" t="t" r="r" b="b"/>
              <a:pathLst>
                <a:path w="5405835" h="590550">
                  <a:moveTo>
                    <a:pt x="0" y="0"/>
                  </a:moveTo>
                  <a:lnTo>
                    <a:pt x="5405835" y="0"/>
                  </a:lnTo>
                  <a:lnTo>
                    <a:pt x="540583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405835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Estatísticas Descritivas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913632" y="7146726"/>
            <a:ext cx="4276874" cy="907256"/>
            <a:chOff x="0" y="0"/>
            <a:chExt cx="570249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02498" cy="1209675"/>
            </a:xfrm>
            <a:custGeom>
              <a:avLst/>
              <a:gdLst/>
              <a:ahLst/>
              <a:cxnLst/>
              <a:rect l="l" t="t" r="r" b="b"/>
              <a:pathLst>
                <a:path w="5702498" h="1209675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Análise dos parâmetros de qualidade da água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40104" y="6431608"/>
            <a:ext cx="647403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66260" y="6533704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Visualizações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466260" y="7146726"/>
            <a:ext cx="4276874" cy="453629"/>
            <a:chOff x="0" y="0"/>
            <a:chExt cx="5702498" cy="6048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702498" cy="604838"/>
            </a:xfrm>
            <a:custGeom>
              <a:avLst/>
              <a:gdLst/>
              <a:ahLst/>
              <a:cxnLst/>
              <a:rect l="l" t="t" r="r" b="b"/>
              <a:pathLst>
                <a:path w="5702498" h="604838">
                  <a:moveTo>
                    <a:pt x="0" y="0"/>
                  </a:moveTo>
                  <a:lnTo>
                    <a:pt x="5702498" y="0"/>
                  </a:lnTo>
                  <a:lnTo>
                    <a:pt x="57024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570249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Matplotlib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466260" y="7699474"/>
            <a:ext cx="4276874" cy="453629"/>
            <a:chOff x="0" y="0"/>
            <a:chExt cx="5702498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02498" cy="604838"/>
            </a:xfrm>
            <a:custGeom>
              <a:avLst/>
              <a:gdLst/>
              <a:ahLst/>
              <a:cxnLst/>
              <a:rect l="l" t="t" r="r" b="b"/>
              <a:pathLst>
                <a:path w="5702498" h="604838">
                  <a:moveTo>
                    <a:pt x="0" y="0"/>
                  </a:moveTo>
                  <a:lnTo>
                    <a:pt x="5702498" y="0"/>
                  </a:lnTo>
                  <a:lnTo>
                    <a:pt x="57024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570249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Seaborn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466260" y="8252222"/>
            <a:ext cx="4276874" cy="453629"/>
            <a:chOff x="0" y="0"/>
            <a:chExt cx="5702498" cy="60483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02498" cy="604838"/>
            </a:xfrm>
            <a:custGeom>
              <a:avLst/>
              <a:gdLst/>
              <a:ahLst/>
              <a:cxnLst/>
              <a:rect l="l" t="t" r="r" b="b"/>
              <a:pathLst>
                <a:path w="5702498" h="604838">
                  <a:moveTo>
                    <a:pt x="0" y="0"/>
                  </a:moveTo>
                  <a:lnTo>
                    <a:pt x="5702498" y="0"/>
                  </a:lnTo>
                  <a:lnTo>
                    <a:pt x="57024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570249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Plotly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092731" y="6431608"/>
            <a:ext cx="647402" cy="647402"/>
            <a:chOff x="0" y="0"/>
            <a:chExt cx="863203" cy="863203"/>
          </a:xfrm>
        </p:grpSpPr>
        <p:sp>
          <p:nvSpPr>
            <p:cNvPr id="36" name="Freeform 3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018889" y="6533704"/>
            <a:ext cx="3544044" cy="442912"/>
            <a:chOff x="0" y="0"/>
            <a:chExt cx="4725392" cy="5905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Insights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018889" y="7146726"/>
            <a:ext cx="4276874" cy="907256"/>
            <a:chOff x="0" y="0"/>
            <a:chExt cx="5702498" cy="12096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702498" cy="1209675"/>
            </a:xfrm>
            <a:custGeom>
              <a:avLst/>
              <a:gdLst/>
              <a:ahLst/>
              <a:cxnLst/>
              <a:rect l="l" t="t" r="r" b="b"/>
              <a:pathLst>
                <a:path w="5702498" h="1209675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Respostas a perguntas de negócio importantes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45" name="Freeform 45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457200" y="731645"/>
            <a:ext cx="12420390" cy="1561812"/>
            <a:chOff x="-927246" y="-37147"/>
            <a:chExt cx="13971372" cy="1756840"/>
          </a:xfrm>
        </p:grpSpPr>
        <p:sp>
          <p:nvSpPr>
            <p:cNvPr id="8" name="Freeform 8"/>
            <p:cNvSpPr/>
            <p:nvPr/>
          </p:nvSpPr>
          <p:spPr>
            <a:xfrm>
              <a:off x="-927246" y="-37147"/>
              <a:ext cx="13091168" cy="1354583"/>
            </a:xfrm>
            <a:custGeom>
              <a:avLst/>
              <a:gdLst/>
              <a:ahLst/>
              <a:cxnLst/>
              <a:rect l="l" t="t" r="r" b="b"/>
              <a:pathLst>
                <a:path w="13091168" h="1354583">
                  <a:moveTo>
                    <a:pt x="0" y="0"/>
                  </a:moveTo>
                  <a:lnTo>
                    <a:pt x="13091168" y="0"/>
                  </a:lnTo>
                  <a:lnTo>
                    <a:pt x="13091168" y="1354583"/>
                  </a:lnTo>
                  <a:lnTo>
                    <a:pt x="0" y="1354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7043" y="640145"/>
              <a:ext cx="13091169" cy="10795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Preparação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dos Dados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2491" y="974790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1511" y="1938236"/>
            <a:ext cx="14415871" cy="1833664"/>
            <a:chOff x="0" y="0"/>
            <a:chExt cx="19221162" cy="24448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21162" cy="755144"/>
            </a:xfrm>
            <a:custGeom>
              <a:avLst/>
              <a:gdLst/>
              <a:ahLst/>
              <a:cxnLst/>
              <a:rect l="l" t="t" r="r" b="b"/>
              <a:pathLst>
                <a:path w="19221162" h="755144">
                  <a:moveTo>
                    <a:pt x="0" y="0"/>
                  </a:moveTo>
                  <a:lnTo>
                    <a:pt x="19221162" y="0"/>
                  </a:lnTo>
                  <a:lnTo>
                    <a:pt x="19221162" y="755144"/>
                  </a:lnTo>
                  <a:lnTo>
                    <a:pt x="0" y="755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42116"/>
              <a:ext cx="19221162" cy="802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4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Criando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uma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pasta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temporária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e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enviando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todos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os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arquivos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.parquet para </a:t>
              </a:r>
              <a:r>
                <a:rPr lang="en-US" sz="3000" dirty="0" err="1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lá</a:t>
              </a:r>
              <a:r>
                <a:rPr lang="en-US" sz="3000" dirty="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 via HDFS.</a:t>
              </a:r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C5F470CB-DAF8-F0AA-CEB0-A9651099B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511" y="4079741"/>
            <a:ext cx="14263289" cy="22829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84919" y="799515"/>
            <a:ext cx="16074381" cy="1362251"/>
            <a:chOff x="0" y="0"/>
            <a:chExt cx="18081650" cy="15323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81650" cy="1354583"/>
            </a:xfrm>
            <a:custGeom>
              <a:avLst/>
              <a:gdLst/>
              <a:ahLst/>
              <a:cxnLst/>
              <a:rect l="l" t="t" r="r" b="b"/>
              <a:pathLst>
                <a:path w="18081650" h="1354583">
                  <a:moveTo>
                    <a:pt x="0" y="0"/>
                  </a:moveTo>
                  <a:lnTo>
                    <a:pt x="18081650" y="0"/>
                  </a:lnTo>
                  <a:lnTo>
                    <a:pt x="18081650" y="1354583"/>
                  </a:lnTo>
                  <a:lnTo>
                    <a:pt x="0" y="1354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49201"/>
              <a:ext cx="18081650" cy="1383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Montando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o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arquivo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consolidado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.parquet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E23376E-9E02-F0BF-1DF8-883574FF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09" y="3076574"/>
            <a:ext cx="7713776" cy="52090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51D40A5-D1B5-146D-3038-147BB2091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3076573"/>
            <a:ext cx="7489097" cy="52090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5D20CDBA-EF95-5E85-4A7E-FC8EB5B8E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64" y="2247900"/>
            <a:ext cx="8621835" cy="51054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D3C1E07-AB69-5607-D90A-720DA48C2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6007249"/>
            <a:ext cx="11363028" cy="4063701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4D5F53B6-D174-3F4E-D9B9-C75691A41865}"/>
              </a:ext>
            </a:extLst>
          </p:cNvPr>
          <p:cNvGrpSpPr/>
          <p:nvPr/>
        </p:nvGrpSpPr>
        <p:grpSpPr>
          <a:xfrm>
            <a:off x="1184919" y="799515"/>
            <a:ext cx="16074381" cy="1362251"/>
            <a:chOff x="0" y="0"/>
            <a:chExt cx="18081650" cy="153235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184991A-CD20-A163-4392-9A68D01B31DD}"/>
                </a:ext>
              </a:extLst>
            </p:cNvPr>
            <p:cNvSpPr/>
            <p:nvPr/>
          </p:nvSpPr>
          <p:spPr>
            <a:xfrm>
              <a:off x="0" y="0"/>
              <a:ext cx="18081650" cy="1354583"/>
            </a:xfrm>
            <a:custGeom>
              <a:avLst/>
              <a:gdLst/>
              <a:ahLst/>
              <a:cxnLst/>
              <a:rect l="l" t="t" r="r" b="b"/>
              <a:pathLst>
                <a:path w="18081650" h="1354583">
                  <a:moveTo>
                    <a:pt x="0" y="0"/>
                  </a:moveTo>
                  <a:lnTo>
                    <a:pt x="18081650" y="0"/>
                  </a:lnTo>
                  <a:lnTo>
                    <a:pt x="18081650" y="1354583"/>
                  </a:lnTo>
                  <a:lnTo>
                    <a:pt x="0" y="1354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A624AF6C-5A80-9209-928A-7D0946C8832C}"/>
                </a:ext>
              </a:extLst>
            </p:cNvPr>
            <p:cNvSpPr txBox="1"/>
            <p:nvPr/>
          </p:nvSpPr>
          <p:spPr>
            <a:xfrm>
              <a:off x="0" y="149201"/>
              <a:ext cx="18081650" cy="1383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Montando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o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arquivo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consolidado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.parquet</a:t>
              </a: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AD7BEE62-7319-3CDD-528D-B074470C2536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6A0EEA5-0FAF-33F1-8047-C35C493D69E4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4D372CB-DE72-1C91-59F7-130FB06FF974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877559" y="1511794"/>
            <a:ext cx="7088237" cy="1211162"/>
            <a:chOff x="0" y="0"/>
            <a:chExt cx="9450983" cy="16148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614883"/>
            </a:xfrm>
            <a:custGeom>
              <a:avLst/>
              <a:gdLst/>
              <a:ahLst/>
              <a:cxnLst/>
              <a:rect l="l" t="t" r="r" b="b"/>
              <a:pathLst>
                <a:path w="9450984" h="1614883">
                  <a:moveTo>
                    <a:pt x="0" y="0"/>
                  </a:moveTo>
                  <a:lnTo>
                    <a:pt x="9450984" y="0"/>
                  </a:lnTo>
                  <a:lnTo>
                    <a:pt x="9450984" y="1614883"/>
                  </a:lnTo>
                  <a:lnTo>
                    <a:pt x="0" y="1614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450983" cy="1643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Objetivo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do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Projeto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6039782" y="9725096"/>
            <a:ext cx="2256155" cy="592701"/>
            <a:chOff x="0" y="0"/>
            <a:chExt cx="3008207" cy="790268"/>
          </a:xfrm>
        </p:grpSpPr>
        <p:sp>
          <p:nvSpPr>
            <p:cNvPr id="48" name="Freeform 48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6" name="Shape 1">
            <a:extLst>
              <a:ext uri="{FF2B5EF4-FFF2-40B4-BE49-F238E27FC236}">
                <a16:creationId xmlns:a16="http://schemas.microsoft.com/office/drawing/2014/main" id="{B43B9C8A-9DC7-238F-6766-602D7EF15259}"/>
              </a:ext>
            </a:extLst>
          </p:cNvPr>
          <p:cNvSpPr/>
          <p:nvPr/>
        </p:nvSpPr>
        <p:spPr>
          <a:xfrm>
            <a:off x="7877559" y="3173128"/>
            <a:ext cx="221129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800"/>
          </a:p>
        </p:txBody>
      </p:sp>
      <p:sp>
        <p:nvSpPr>
          <p:cNvPr id="57" name="Text 2">
            <a:extLst>
              <a:ext uri="{FF2B5EF4-FFF2-40B4-BE49-F238E27FC236}">
                <a16:creationId xmlns:a16="http://schemas.microsoft.com/office/drawing/2014/main" id="{8DEBF812-36C6-40A6-45F9-38CA2573FFEF}"/>
              </a:ext>
            </a:extLst>
          </p:cNvPr>
          <p:cNvSpPr/>
          <p:nvPr/>
        </p:nvSpPr>
        <p:spPr>
          <a:xfrm>
            <a:off x="8387742" y="3173128"/>
            <a:ext cx="3687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Pipeline Completo</a:t>
            </a:r>
            <a:endParaRPr lang="en-US" sz="3200" dirty="0"/>
          </a:p>
        </p:txBody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298E8B48-7407-15AD-3111-903365C0E921}"/>
              </a:ext>
            </a:extLst>
          </p:cNvPr>
          <p:cNvSpPr/>
          <p:nvPr/>
        </p:nvSpPr>
        <p:spPr>
          <a:xfrm>
            <a:off x="8387742" y="3663546"/>
            <a:ext cx="91643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Desenvolver um fluxo de trabalho completo para extração, transformação e armazenamento de dados do SISAGUA.</a:t>
            </a:r>
            <a:endParaRPr lang="en-US" sz="2400" dirty="0"/>
          </a:p>
        </p:txBody>
      </p:sp>
      <p:sp>
        <p:nvSpPr>
          <p:cNvPr id="59" name="Shape 4">
            <a:extLst>
              <a:ext uri="{FF2B5EF4-FFF2-40B4-BE49-F238E27FC236}">
                <a16:creationId xmlns:a16="http://schemas.microsoft.com/office/drawing/2014/main" id="{6C66D9F8-3CAF-25FA-C868-822BCFC473C1}"/>
              </a:ext>
            </a:extLst>
          </p:cNvPr>
          <p:cNvSpPr/>
          <p:nvPr/>
        </p:nvSpPr>
        <p:spPr>
          <a:xfrm>
            <a:off x="8355142" y="5059369"/>
            <a:ext cx="221129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800"/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48E0386B-A379-E832-26B5-D6882D031E3E}"/>
              </a:ext>
            </a:extLst>
          </p:cNvPr>
          <p:cNvSpPr/>
          <p:nvPr/>
        </p:nvSpPr>
        <p:spPr>
          <a:xfrm>
            <a:off x="8865325" y="5059369"/>
            <a:ext cx="3687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Ferramentas</a:t>
            </a:r>
            <a:endParaRPr lang="en-US" sz="3200" dirty="0"/>
          </a:p>
        </p:txBody>
      </p:sp>
      <p:sp>
        <p:nvSpPr>
          <p:cNvPr id="61" name="Text 6">
            <a:extLst>
              <a:ext uri="{FF2B5EF4-FFF2-40B4-BE49-F238E27FC236}">
                <a16:creationId xmlns:a16="http://schemas.microsoft.com/office/drawing/2014/main" id="{E7B03178-7625-CA1D-E9FC-1C306759D746}"/>
              </a:ext>
            </a:extLst>
          </p:cNvPr>
          <p:cNvSpPr/>
          <p:nvPr/>
        </p:nvSpPr>
        <p:spPr>
          <a:xfrm>
            <a:off x="8865324" y="5549788"/>
            <a:ext cx="87218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Utilizar Python, Hadoop e Airflow para análise exploratória e modelagem preditiva dos dados coletados.</a:t>
            </a:r>
            <a:endParaRPr lang="en-US" sz="2400" dirty="0"/>
          </a:p>
        </p:txBody>
      </p:sp>
      <p:sp>
        <p:nvSpPr>
          <p:cNvPr id="62" name="Shape 7">
            <a:extLst>
              <a:ext uri="{FF2B5EF4-FFF2-40B4-BE49-F238E27FC236}">
                <a16:creationId xmlns:a16="http://schemas.microsoft.com/office/drawing/2014/main" id="{732605BD-118E-1687-8A3B-AF929B905649}"/>
              </a:ext>
            </a:extLst>
          </p:cNvPr>
          <p:cNvSpPr/>
          <p:nvPr/>
        </p:nvSpPr>
        <p:spPr>
          <a:xfrm>
            <a:off x="8853601" y="6938790"/>
            <a:ext cx="221129" cy="1216223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800"/>
          </a:p>
        </p:txBody>
      </p:sp>
      <p:sp>
        <p:nvSpPr>
          <p:cNvPr id="63" name="Text 8">
            <a:extLst>
              <a:ext uri="{FF2B5EF4-FFF2-40B4-BE49-F238E27FC236}">
                <a16:creationId xmlns:a16="http://schemas.microsoft.com/office/drawing/2014/main" id="{844E2D46-9EB0-3C26-DE9C-4B42AB38DD26}"/>
              </a:ext>
            </a:extLst>
          </p:cNvPr>
          <p:cNvSpPr/>
          <p:nvPr/>
        </p:nvSpPr>
        <p:spPr>
          <a:xfrm>
            <a:off x="9363784" y="6938790"/>
            <a:ext cx="3687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Fonte de Dados</a:t>
            </a:r>
            <a:endParaRPr lang="en-US" sz="3200" dirty="0"/>
          </a:p>
        </p:txBody>
      </p:sp>
      <p:sp>
        <p:nvSpPr>
          <p:cNvPr id="64" name="Text 9">
            <a:extLst>
              <a:ext uri="{FF2B5EF4-FFF2-40B4-BE49-F238E27FC236}">
                <a16:creationId xmlns:a16="http://schemas.microsoft.com/office/drawing/2014/main" id="{8AFCDB2C-8DEA-0506-636A-70FC73C2CF09}"/>
              </a:ext>
            </a:extLst>
          </p:cNvPr>
          <p:cNvSpPr/>
          <p:nvPr/>
        </p:nvSpPr>
        <p:spPr>
          <a:xfrm>
            <a:off x="9363784" y="7429208"/>
            <a:ext cx="8279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Consumir a API SISAGUA para obtenção de dados sobre qualidade da água no Brasil, especificamente no Ceará.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84919" y="779947"/>
            <a:ext cx="16074381" cy="2080509"/>
            <a:chOff x="0" y="0"/>
            <a:chExt cx="18081650" cy="23403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81650" cy="2340310"/>
            </a:xfrm>
            <a:custGeom>
              <a:avLst/>
              <a:gdLst/>
              <a:ahLst/>
              <a:cxnLst/>
              <a:rect l="l" t="t" r="r" b="b"/>
              <a:pathLst>
                <a:path w="18081650" h="2340310">
                  <a:moveTo>
                    <a:pt x="0" y="0"/>
                  </a:moveTo>
                  <a:lnTo>
                    <a:pt x="18081650" y="0"/>
                  </a:lnTo>
                  <a:lnTo>
                    <a:pt x="18081650" y="2340310"/>
                  </a:lnTo>
                  <a:lnTo>
                    <a:pt x="0" y="2340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081650" cy="23688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Enviando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o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arquivo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consolidado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para a pasta local via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winSCP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37603" y="932108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4616DA2B-F312-15BB-2B82-2373A424F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03" y="2896745"/>
            <a:ext cx="15537174" cy="55655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18382" y="-1870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84919" y="799515"/>
            <a:ext cx="16074381" cy="1404730"/>
            <a:chOff x="0" y="0"/>
            <a:chExt cx="18081650" cy="15801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81650" cy="1354583"/>
            </a:xfrm>
            <a:custGeom>
              <a:avLst/>
              <a:gdLst/>
              <a:ahLst/>
              <a:cxnLst/>
              <a:rect l="l" t="t" r="r" b="b"/>
              <a:pathLst>
                <a:path w="18081650" h="1354583">
                  <a:moveTo>
                    <a:pt x="0" y="0"/>
                  </a:moveTo>
                  <a:lnTo>
                    <a:pt x="18081650" y="0"/>
                  </a:lnTo>
                  <a:lnTo>
                    <a:pt x="18081650" y="1354583"/>
                  </a:lnTo>
                  <a:lnTo>
                    <a:pt x="0" y="1354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6985"/>
              <a:ext cx="18081650" cy="13831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Verificação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inicial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dos dados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consolidados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A0AF0994-C676-7000-D2F3-021C90671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398" y="2265041"/>
            <a:ext cx="6388886" cy="181126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DEBF2F2-BF78-78AE-0586-891E5845B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98" y="4581798"/>
            <a:ext cx="6388887" cy="11980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D189E10-E795-6E84-420C-5A0406AF0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398" y="6302434"/>
            <a:ext cx="6378002" cy="135255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A14C981-62B3-B0E7-642D-C1B29B5C7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707" y="7962900"/>
            <a:ext cx="2799354" cy="10953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4654506-E3B7-3CBC-C2D7-DB6DD8494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0" y="2213038"/>
            <a:ext cx="7496175" cy="39052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4183D41-DBE5-6706-4847-88B1465A1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6372225"/>
            <a:ext cx="7496174" cy="268605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65F7ED8-FF8F-AFFB-B7F0-792CA58C4F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5242" y="7962900"/>
            <a:ext cx="3276158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5B8EF-BFED-B95E-2CA1-230D95C54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C8E6756-38C5-AA0D-B174-CE47804F55B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D768A1-7609-B25A-E574-A1062143B42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006A8ED-EF39-03F0-CA65-38384AB6949E}"/>
              </a:ext>
            </a:extLst>
          </p:cNvPr>
          <p:cNvGrpSpPr/>
          <p:nvPr/>
        </p:nvGrpSpPr>
        <p:grpSpPr>
          <a:xfrm>
            <a:off x="-118382" y="-187025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59D2BD5-972A-8F09-322B-F9B0FD4D06C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6D3A8D4C-C9F5-89FC-4923-F755DC72C80A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897C31B-1D80-CD8B-AF4E-2515BD3FBC0B}"/>
              </a:ext>
            </a:extLst>
          </p:cNvPr>
          <p:cNvGrpSpPr/>
          <p:nvPr/>
        </p:nvGrpSpPr>
        <p:grpSpPr>
          <a:xfrm>
            <a:off x="1184919" y="301325"/>
            <a:ext cx="16074381" cy="1552033"/>
            <a:chOff x="0" y="210379"/>
            <a:chExt cx="18081650" cy="174584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F8C8891-3CD5-9E73-7C65-4E5ACE21703A}"/>
                </a:ext>
              </a:extLst>
            </p:cNvPr>
            <p:cNvSpPr/>
            <p:nvPr/>
          </p:nvSpPr>
          <p:spPr>
            <a:xfrm>
              <a:off x="0" y="210379"/>
              <a:ext cx="18081650" cy="1354583"/>
            </a:xfrm>
            <a:custGeom>
              <a:avLst/>
              <a:gdLst/>
              <a:ahLst/>
              <a:cxnLst/>
              <a:rect l="l" t="t" r="r" b="b"/>
              <a:pathLst>
                <a:path w="18081650" h="1354583">
                  <a:moveTo>
                    <a:pt x="0" y="0"/>
                  </a:moveTo>
                  <a:lnTo>
                    <a:pt x="18081650" y="0"/>
                  </a:lnTo>
                  <a:lnTo>
                    <a:pt x="18081650" y="1354583"/>
                  </a:lnTo>
                  <a:lnTo>
                    <a:pt x="0" y="1354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E6695FD-5E10-BF41-A5A3-B354A25102C9}"/>
                </a:ext>
              </a:extLst>
            </p:cNvPr>
            <p:cNvSpPr txBox="1"/>
            <p:nvPr/>
          </p:nvSpPr>
          <p:spPr>
            <a:xfrm>
              <a:off x="0" y="246091"/>
              <a:ext cx="18081650" cy="17101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/>
              <a:r>
                <a:rPr lang="en-US" sz="4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Acessar</a:t>
              </a:r>
              <a:r>
                <a:rPr lang="en-US" sz="4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o PostgreSQL no Docker via Python e </a:t>
              </a:r>
              <a:r>
                <a:rPr lang="en-US" sz="4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carregar</a:t>
              </a:r>
              <a:endParaRPr lang="en-US" sz="44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/>
              <a:r>
                <a:rPr lang="en-US" sz="4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os</a:t>
              </a:r>
              <a:r>
                <a:rPr lang="en-US" sz="4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 </a:t>
              </a:r>
              <a:r>
                <a:rPr lang="en-US" sz="4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brutos</a:t>
              </a:r>
              <a:r>
                <a:rPr lang="en-US" sz="4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no </a:t>
              </a:r>
              <a:r>
                <a:rPr lang="en-US" sz="4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df_sisagua</a:t>
              </a:r>
              <a:r>
                <a:rPr lang="en-US" sz="4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.</a:t>
              </a: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28BEA8A-75F3-C357-0A44-A6DED9979973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683B108-64F9-638A-4E20-7ACC49AD3127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26BE607-03A6-D572-0D62-3220D555BF25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39188B8-370F-0703-ADE3-AED2BD3E3112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60F242-C0FD-D69F-CDFC-9C8E88F79059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31BBE45-C0FF-96F1-3DC8-FBA3F2613E9C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DD6E12F8-EE18-0D79-4D23-1EDC8BD70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09" y="2144834"/>
            <a:ext cx="16074381" cy="76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08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85725" y="-857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84919" y="799515"/>
            <a:ext cx="16074381" cy="2080577"/>
            <a:chOff x="0" y="0"/>
            <a:chExt cx="18081650" cy="2340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6373"/>
              <a:ext cx="18081650" cy="9975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Inserindo</a:t>
              </a:r>
              <a:r>
                <a:rPr lang="en-US" sz="5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dados </a:t>
              </a:r>
              <a:r>
                <a:rPr lang="en-US" sz="54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brutos</a:t>
              </a:r>
              <a:r>
                <a:rPr lang="en-US" sz="54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no Postgres via Docker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9600" y="647700"/>
            <a:ext cx="265681" cy="1215307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E074B44B-4C87-7B3E-654B-B2F8B8B73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7" y="1936014"/>
            <a:ext cx="10791825" cy="696277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2364781-97B2-DA86-FBEE-9389AB273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3465" y="6018148"/>
            <a:ext cx="8768810" cy="42059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873" y="2435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DF5881D1-FAD0-480A-EEC3-4C53C5D50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8" y="2322285"/>
            <a:ext cx="16763901" cy="22479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7576DF9-7658-2C76-9B90-C55FB09EB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9" y="4802416"/>
            <a:ext cx="4886325" cy="9144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8C3DA70-6B79-9F91-92FE-1B104D3C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98" y="5949047"/>
            <a:ext cx="4908096" cy="161925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D0AD428-F7D6-7F05-D568-2532493AA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98" y="7800528"/>
            <a:ext cx="4848225" cy="13525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9AD29B4-02B8-05ED-811F-1920D1297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9259323"/>
            <a:ext cx="2797531" cy="88582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18B8796-7765-27C6-0A4B-0DF2B41347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4725942"/>
            <a:ext cx="5724525" cy="541920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CD013AE-3CAE-11F0-4AFC-F4342FF7B8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4725942"/>
            <a:ext cx="5848350" cy="541920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85725" y="7937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CED40FD3-7AAD-3431-F5F2-EE136C78C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919" y="2214417"/>
            <a:ext cx="12743241" cy="173355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5E29FF9-7C29-2F45-9E6B-52DCBF6D0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826" y="4178575"/>
            <a:ext cx="4752975" cy="124594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33F2384-AAF8-861D-6E57-BBD7E1031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124" y="5695792"/>
            <a:ext cx="4712541" cy="126792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37C7519-9B3D-3D38-90BE-F4F005F2A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4155715"/>
            <a:ext cx="5810250" cy="5843649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344E2075-00EE-3376-C40A-822C21F68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6894" y="7287567"/>
            <a:ext cx="6729413" cy="2647950"/>
          </a:xfrm>
          <a:prstGeom prst="rect">
            <a:avLst/>
          </a:prstGeom>
        </p:spPr>
      </p:pic>
      <p:grpSp>
        <p:nvGrpSpPr>
          <p:cNvPr id="25" name="Group 7">
            <a:extLst>
              <a:ext uri="{FF2B5EF4-FFF2-40B4-BE49-F238E27FC236}">
                <a16:creationId xmlns:a16="http://schemas.microsoft.com/office/drawing/2014/main" id="{CFB7D42A-C7EE-F806-A172-EA84529F1190}"/>
              </a:ext>
            </a:extLst>
          </p:cNvPr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C329D92-A742-9F09-8D70-D077AAFF215E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FD9C9C8D-5FD2-B982-353B-A62D64CE926F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59AD21A2-2DEA-1861-5707-24490462CBB5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F1DC0BC4-48B8-9134-7590-ECC99F8A9345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9347122-A537-A5D1-2FD6-572D7F766305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25D1-7788-6B67-FBEF-86A87380D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6457EA8-2D20-0BF8-E57B-03AED5A6F7E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0BDA4F-D883-4AF5-0325-BCE8CED9E3D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FFA474A-E2EE-8067-E841-5BFC2EE5C746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9B11732-07D4-D815-D5F9-948FCE6E015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F35602B1-A8E5-34D4-15A1-2F02EA75F4FD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3875345-7845-49D4-9FFD-330BDC32085E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E6194B-B393-B0BB-F1C2-BA928DC5F4B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A1D6AB8-882E-CB21-BD5D-AD97B8F1FCE9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0258DD80-9EA9-096F-CF74-4D5FA916A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1" y="2543774"/>
            <a:ext cx="5591175" cy="67067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8076E44-5409-20DF-FF8E-1D4E35029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908" y="2556178"/>
            <a:ext cx="11012488" cy="189377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6572E27-3007-4C65-9089-13C015CAC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323" y="4738031"/>
            <a:ext cx="5095875" cy="455941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A7B42FD-CD55-4E16-2550-69F2C28C6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3677" y="4729239"/>
            <a:ext cx="5795719" cy="4521313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D306DF1A-E0A9-ECBE-D20B-C868547A748E}"/>
              </a:ext>
            </a:extLst>
          </p:cNvPr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71CEEEE-3FD9-8A78-0958-ED547758A913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9E5D6555-B5EA-13EE-507F-4621B277B6E8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B4509DA6-9654-F02A-AD7B-CE7B83553765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13DB23F-1926-5AD3-5ACC-1BAE05577A9D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9B7EA67-DCA9-3C92-D0C3-287F7362A129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42184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7E379-2F41-FB55-159A-175FC7AB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D6DB6E-64DD-84E7-6A13-504AF6AB1E0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177415-477F-E9CD-773A-CC0AA86402C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0B093EED-9672-DF85-2232-2ACF98A37F2F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0BB6B3F-D98B-EC45-595B-8621536A732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2163A066-EAC0-F418-9FCB-636AD528EF36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86B8B38-F0AE-D1C6-3D3D-675C9DF99803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EEA476E-A253-29AC-2B4C-9FE87FA467EA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8BE9AAD-308B-E8CD-C6B2-51300DA3E73C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0555A451-E7B6-ABA1-3730-BD98C256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52" y="2481221"/>
            <a:ext cx="16585124" cy="166804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66DB6BE-86B0-3CF0-3E79-124A271AA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98" y="4368956"/>
            <a:ext cx="8762901" cy="146034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B450142-6831-3A4D-8A74-32C932262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0652" y="4368956"/>
            <a:ext cx="3143347" cy="149542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E984E76-09A1-ACEA-2319-A528E06BB5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44" y="6134101"/>
            <a:ext cx="16549955" cy="3652836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1F9CD28-4388-F4D4-7CFB-16654E8CB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19727" y="4360252"/>
            <a:ext cx="3848100" cy="1495425"/>
          </a:xfrm>
          <a:prstGeom prst="rect">
            <a:avLst/>
          </a:prstGeom>
        </p:spPr>
      </p:pic>
      <p:grpSp>
        <p:nvGrpSpPr>
          <p:cNvPr id="23" name="Group 7">
            <a:extLst>
              <a:ext uri="{FF2B5EF4-FFF2-40B4-BE49-F238E27FC236}">
                <a16:creationId xmlns:a16="http://schemas.microsoft.com/office/drawing/2014/main" id="{EC83AD14-4286-21B0-9DBE-7DBE53572295}"/>
              </a:ext>
            </a:extLst>
          </p:cNvPr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943B9C6-74CC-1D52-EAB0-6BA8662ED21B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813CE3C4-41E2-049A-DE6E-6DCB95BF9688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A11EEE8E-1AA8-B2DD-1A3D-EB091AE25B05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726B6D9C-EADE-F8EC-D519-967F7779156B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DFB8E8A7-8BED-0E7B-23BD-0B1DEC22450B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339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1B16-E1EC-E345-5B47-6EA108818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B88D42-2C5A-B441-6C18-65B43C2953B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2680D9-325C-BC2F-472E-4909E345600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643CD84-3ECA-E11B-1028-E409A28A5E49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EE4101-AF1F-8B6D-1CFA-F9FD21716D4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08557DCA-7F33-9F36-BD9D-7EB911C388ED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063B952-3CA3-335D-ADD2-F00DC1FA92B7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648393F-1AF9-739E-C86F-32A6D217C95B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5984339-CF38-6893-78EE-1F7E941BADC4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B2ED70E6-CB33-5BFD-6E81-C3CE1EE58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13" y="2247899"/>
            <a:ext cx="6638925" cy="723958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302DBCE-3794-0B6A-6227-E124697A7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599" y="2244967"/>
            <a:ext cx="9923419" cy="7239585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75BE137F-30F1-3C1D-BA7F-69586F276BDE}"/>
              </a:ext>
            </a:extLst>
          </p:cNvPr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7A287D6-F87E-8F88-612B-91023AA281EB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569596FA-41B4-D920-8CF0-1AAA60FCB542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3106ECD-56A0-86D3-A1AC-D47324FD07C2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EBDDDC8-BF15-7D9D-5A9D-59EEC149E867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23AFD83-5BA9-23B7-CAB0-B7CEFE72AF4C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0570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D27C4-A9A3-61E7-9E6B-3D7438FAF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46240B-1AEF-152B-333B-EFAB1DF5222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A7F698-798E-4B09-9233-6A41F769BB8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BE6D5C1-FFC9-804E-F645-0C58C4F82605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EABF32C-B4FB-B2BC-9673-4F4F65257BF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0DB607BE-03CD-6332-CC01-657226883E0D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8B1B62C-F6EA-E899-EB95-E9AC2BFF1974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19C66D6-FB06-2498-79E8-85C176402A39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24637F2-68EE-66D6-C8DB-07BB08BCBC50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6" name="Imagem 15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EF28B6F-6991-C42F-055B-4A28FAD79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16" y="2161766"/>
            <a:ext cx="16812311" cy="7447316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EECBFFBF-712B-4CE5-28B2-4297AB9F3B80}"/>
              </a:ext>
            </a:extLst>
          </p:cNvPr>
          <p:cNvGrpSpPr/>
          <p:nvPr/>
        </p:nvGrpSpPr>
        <p:grpSpPr>
          <a:xfrm>
            <a:off x="1184919" y="926512"/>
            <a:ext cx="16074381" cy="940388"/>
            <a:chOff x="0" y="-28575"/>
            <a:chExt cx="18081650" cy="2368961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733FAF8-EFCE-19E2-8355-E72745A9D88D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95B0E7AA-F58E-A3A2-C898-8087446B020D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de Dados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4F23D4E1-EF9E-CDC5-2878-88325465C19E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CF411C3-0C4C-8A37-BEE9-DA66555E1088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593895D-C854-A317-9819-3C73234FCF78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5853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7845475" y="1730574"/>
            <a:ext cx="7088237" cy="1204209"/>
            <a:chOff x="0" y="0"/>
            <a:chExt cx="9450983" cy="16056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605612"/>
            </a:xfrm>
            <a:custGeom>
              <a:avLst/>
              <a:gdLst/>
              <a:ahLst/>
              <a:cxnLst/>
              <a:rect l="l" t="t" r="r" b="b"/>
              <a:pathLst>
                <a:path w="9450984" h="1605612">
                  <a:moveTo>
                    <a:pt x="0" y="0"/>
                  </a:moveTo>
                  <a:lnTo>
                    <a:pt x="9450984" y="0"/>
                  </a:lnTo>
                  <a:lnTo>
                    <a:pt x="9450984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450983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 que é o SISAGUA?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45475" y="3340448"/>
            <a:ext cx="647402" cy="647402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632" y="3442544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Definição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771632" y="4055566"/>
            <a:ext cx="3624262" cy="1360885"/>
            <a:chOff x="0" y="0"/>
            <a:chExt cx="4832350" cy="181451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Sistema de </a:t>
              </a:r>
              <a:r>
                <a:rPr lang="en-US" sz="2187" dirty="0" err="1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Informação</a:t>
              </a:r>
              <a:r>
                <a:rPr lang="en-US" sz="2187" dirty="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para </a:t>
              </a:r>
              <a:r>
                <a:rPr lang="en-US" sz="2187" dirty="0" err="1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vigilância</a:t>
              </a:r>
              <a:r>
                <a:rPr lang="en-US" sz="2187" dirty="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da </a:t>
              </a:r>
              <a:r>
                <a:rPr lang="en-US" sz="2187" dirty="0" err="1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qualidade</a:t>
              </a:r>
              <a:r>
                <a:rPr lang="en-US" sz="2187" dirty="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da </a:t>
              </a:r>
              <a:r>
                <a:rPr lang="en-US" sz="2187" dirty="0" err="1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água</a:t>
              </a:r>
              <a:endPara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45491" y="3340448"/>
            <a:ext cx="647402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71649" y="3442544"/>
            <a:ext cx="3544044" cy="442912"/>
            <a:chOff x="0" y="0"/>
            <a:chExt cx="4725392" cy="5905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Finalidade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671649" y="4055566"/>
            <a:ext cx="3624262" cy="1360885"/>
            <a:chOff x="0" y="0"/>
            <a:chExt cx="4832350" cy="18145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32350" cy="1814513"/>
            </a:xfrm>
            <a:custGeom>
              <a:avLst/>
              <a:gdLst/>
              <a:ahLst/>
              <a:cxnLst/>
              <a:rect l="l" t="t" r="r" b="b"/>
              <a:pathLst>
                <a:path w="4832350" h="1814513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Monitorar água, apoiar políticas públicas e vigilância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845475" y="5978724"/>
            <a:ext cx="647402" cy="647402"/>
            <a:chOff x="0" y="0"/>
            <a:chExt cx="863203" cy="863203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71632" y="6080820"/>
            <a:ext cx="3544044" cy="442912"/>
            <a:chOff x="0" y="0"/>
            <a:chExt cx="4725392" cy="5905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Parâmetros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771632" y="6693842"/>
            <a:ext cx="8524131" cy="453629"/>
            <a:chOff x="0" y="0"/>
            <a:chExt cx="11365508" cy="6048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Microbiológicos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71632" y="7246590"/>
            <a:ext cx="8524131" cy="453629"/>
            <a:chOff x="0" y="0"/>
            <a:chExt cx="11365508" cy="60483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Físico-químicos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771632" y="7799337"/>
            <a:ext cx="8524131" cy="453629"/>
            <a:chOff x="0" y="0"/>
            <a:chExt cx="11365508" cy="60483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Organolépticos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45" name="Freeform 45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23206-B894-C565-0A9A-78727B96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C94F42-956B-7552-0210-396C6E63357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F9D143-E8AA-6784-A3EA-056EBB89FA0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80F0CD8-6EBA-2D8E-8F9C-985D0E9BD47F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6B3CC5B-F77C-DFD0-32F6-E0DEAE88D6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A6F11A1D-61EA-C795-864F-816848E6709D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39281974-6F46-72F5-52AC-D1D247FBB034}"/>
              </a:ext>
            </a:extLst>
          </p:cNvPr>
          <p:cNvGrpSpPr/>
          <p:nvPr/>
        </p:nvGrpSpPr>
        <p:grpSpPr>
          <a:xfrm>
            <a:off x="1184919" y="799515"/>
            <a:ext cx="16074381" cy="838785"/>
            <a:chOff x="0" y="0"/>
            <a:chExt cx="18081650" cy="23403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C34FEA-2BA7-85D7-6BE3-8811C46DFEEA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5F7C5911-0330-82EC-C156-AA0082DD15AF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Cloro Residual Livre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4ECDF1D-DCE1-2B97-10DD-9DF516F7814B}"/>
              </a:ext>
            </a:extLst>
          </p:cNvPr>
          <p:cNvGrpSpPr/>
          <p:nvPr/>
        </p:nvGrpSpPr>
        <p:grpSpPr>
          <a:xfrm>
            <a:off x="685899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92786A0-A73C-3306-AEE9-14A5B54D2ADD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CB7775C-9578-F76C-6343-61BC589F94DC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303C0F8-0D94-D55D-DB92-F421BFA4E89E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9779BF2-5BF3-AFE0-8840-811E6DE55F8C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B6BA56-B45F-3884-5077-BBD563178457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8640EA31-373D-D09B-CA0C-A576AB99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0" y="2247900"/>
            <a:ext cx="16758039" cy="20859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C5DBFD9-07CA-15E3-9FC5-16BDAEBFB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99" y="4614547"/>
            <a:ext cx="7029450" cy="487293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B82D720-4268-6C6B-8DD9-29457508FD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781" y="4614547"/>
            <a:ext cx="9411017" cy="48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4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DCDB-84C7-6C1A-56E9-2547079D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F75D56-F64E-07B9-06C4-674669C5BAD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AEEF78B-7340-3362-B915-E30764C3EF8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6B260CB-1C1C-F141-818B-0E93B6802097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3B79957-BA43-5400-7236-8067F205BC6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79EF351D-0AB0-522C-ED25-12C647494FE3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00710D0-604C-B0D4-04B0-658EAF06D282}"/>
              </a:ext>
            </a:extLst>
          </p:cNvPr>
          <p:cNvGrpSpPr/>
          <p:nvPr/>
        </p:nvGrpSpPr>
        <p:grpSpPr>
          <a:xfrm>
            <a:off x="838200" y="789274"/>
            <a:ext cx="16421100" cy="849026"/>
            <a:chOff x="-390014" y="-28575"/>
            <a:chExt cx="18471664" cy="236896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840711-63F9-4E5A-84B5-989F9676A881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E371439-83B1-E4DD-FCD4-552C4499C33A}"/>
                </a:ext>
              </a:extLst>
            </p:cNvPr>
            <p:cNvSpPr txBox="1"/>
            <p:nvPr/>
          </p:nvSpPr>
          <p:spPr>
            <a:xfrm>
              <a:off x="-390014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Cloro Residual Livre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61B1A04-25AE-9ABF-71F7-89A5DADB1DCA}"/>
              </a:ext>
            </a:extLst>
          </p:cNvPr>
          <p:cNvGrpSpPr/>
          <p:nvPr/>
        </p:nvGrpSpPr>
        <p:grpSpPr>
          <a:xfrm>
            <a:off x="304800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5A4EC36-E5ED-8499-412B-769D68FD0449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3FEF8A3-4182-8C44-3C0C-2924708B6CD2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A73F26C-2839-9F32-3BF1-0085201B312F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CA6E204-9DBD-B020-1B54-F2E64B1C74F1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33E4C61-3EA2-2800-D63D-24AB9DC26AAC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A6D721C3-B47E-9CC0-90CC-6E2C53344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171700"/>
            <a:ext cx="8435487" cy="263227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AED86B8-9581-05EA-6764-7DE16E72A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4450" y="2171700"/>
            <a:ext cx="9029700" cy="78486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5DEB7EF-652F-25EA-C37E-6F45E9F77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305425"/>
            <a:ext cx="3962400" cy="22764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E3E91A3-81FE-78AD-D316-F4E97DE58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263712"/>
            <a:ext cx="4124325" cy="227647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2D251FD-C7F9-CF9D-A705-2062C48978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779" y="8024497"/>
            <a:ext cx="8487508" cy="19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4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5A39F-10EE-9643-DF65-C5439D655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6BFA57B-F816-AA73-5285-3EA21AC91FB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A31370-2EA1-6B0D-B73F-52A38A84FBE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F0516C8-4046-026D-F0CE-90E40CDEF5FE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91BA16D-5818-8E97-9BE2-8A9F504C964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80FDE0F0-26B8-122E-4BAF-6D5A8001D92F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BAC631-3323-1680-8E70-5365EAA72F79}"/>
              </a:ext>
            </a:extLst>
          </p:cNvPr>
          <p:cNvGrpSpPr/>
          <p:nvPr/>
        </p:nvGrpSpPr>
        <p:grpSpPr>
          <a:xfrm>
            <a:off x="838200" y="789274"/>
            <a:ext cx="16421100" cy="849026"/>
            <a:chOff x="-390014" y="-28575"/>
            <a:chExt cx="18471664" cy="236896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48E224A-812B-7CF3-67B3-38BBD2C98390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D25F1B9-A471-0A69-85A6-94CC2F1D95FF}"/>
                </a:ext>
              </a:extLst>
            </p:cNvPr>
            <p:cNvSpPr txBox="1"/>
            <p:nvPr/>
          </p:nvSpPr>
          <p:spPr>
            <a:xfrm>
              <a:off x="-390014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Cloro Residual Livre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572F297-4F6D-7E2B-77B2-3C7DC099228B}"/>
              </a:ext>
            </a:extLst>
          </p:cNvPr>
          <p:cNvGrpSpPr/>
          <p:nvPr/>
        </p:nvGrpSpPr>
        <p:grpSpPr>
          <a:xfrm>
            <a:off x="304800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C91CEF4-BD09-56AB-BDCC-192B7581BC39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49C04B6-7F02-CD5F-404E-1B969741490D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4D0E57-FAC6-0DCB-ED99-A6EB12BACB6B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D1B171D-17E5-0186-C0F6-E4BF8A47A9E8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15CFF46-A48B-1B44-3681-C3EADAEC19B6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5CB80CBC-10A0-5674-9EE7-526B52380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690" y="2427574"/>
            <a:ext cx="15445510" cy="7117523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E002A68-5431-77DE-834C-A3D95C3DD3AE}"/>
              </a:ext>
            </a:extLst>
          </p:cNvPr>
          <p:cNvGrpSpPr/>
          <p:nvPr/>
        </p:nvGrpSpPr>
        <p:grpSpPr>
          <a:xfrm>
            <a:off x="10433812" y="3471735"/>
            <a:ext cx="5181600" cy="2514600"/>
            <a:chOff x="10182225" y="4663309"/>
            <a:chExt cx="4143375" cy="189941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6E7CE31A-3182-4449-C8ED-9083BAC1D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10800" y="4663309"/>
              <a:ext cx="3990975" cy="1295400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FCAB1592-44FB-0AE2-6381-71DBA60C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2225" y="5905500"/>
              <a:ext cx="4143375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620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098A-E1DC-A381-7C54-FEFC1EA0A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33FB17-D397-9D46-3945-E40A4ED2148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4F5C45-70DA-0593-DDFC-D6045EA05EC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FC6A082-19FB-00F0-7868-0B80C8A1987C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D325AD3-631E-39F7-B661-01B20C8D9E1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E292BE5F-0383-6C33-1B7D-D65B7736AE76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E564BEB-B594-5500-4E2B-8588FB8468B0}"/>
              </a:ext>
            </a:extLst>
          </p:cNvPr>
          <p:cNvGrpSpPr/>
          <p:nvPr/>
        </p:nvGrpSpPr>
        <p:grpSpPr>
          <a:xfrm>
            <a:off x="838200" y="789274"/>
            <a:ext cx="16421100" cy="849026"/>
            <a:chOff x="-390014" y="-28575"/>
            <a:chExt cx="18471664" cy="236896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CFAC722-8BA2-EA82-EC00-9E7692F13F9C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74ADC7A-024E-93DD-9826-F2F83AEA46A3}"/>
                </a:ext>
              </a:extLst>
            </p:cNvPr>
            <p:cNvSpPr txBox="1"/>
            <p:nvPr/>
          </p:nvSpPr>
          <p:spPr>
            <a:xfrm>
              <a:off x="-390014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Cloro Residual Livre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8A15092-68C3-3E0A-09C1-3B84C8B1D9FE}"/>
              </a:ext>
            </a:extLst>
          </p:cNvPr>
          <p:cNvGrpSpPr/>
          <p:nvPr/>
        </p:nvGrpSpPr>
        <p:grpSpPr>
          <a:xfrm>
            <a:off x="304800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26BFDD1-4004-6411-DBCD-4F389B8C0D5D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CC655C8-B8C0-CC92-4D21-4C439485E5E5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F548DC6-AEC0-6A10-9751-E60AACC57462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D6AA094-6D2B-D869-596E-7C5EAC0A236B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ED747FD-1C62-4303-5E4F-33841620CC10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8A373CE8-64CF-6FA1-E498-7FDB85C22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76" y="2211393"/>
            <a:ext cx="5734050" cy="145732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92D5DA3-5FE6-FEF1-7CE1-E6CDD9365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2192343"/>
            <a:ext cx="5600700" cy="147637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F8CC30D-0197-E80A-61C8-069A508C9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97" y="4235135"/>
            <a:ext cx="8406203" cy="545179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4F505E2-2863-CBF3-E76F-5C36FD12A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4243276"/>
            <a:ext cx="8577577" cy="54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9D3D9-123B-815E-823D-E8BB17BA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F90146-A5E9-739E-DB38-DD37A2F2C48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37B205-B1E8-B86E-609E-E2952873703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0AF2D01-BFB2-FEB9-8F61-9081EE0134EB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F71232A-F56D-F61F-AE63-4A57AA19A44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3758C7BF-B05F-F97B-B979-90898E5C25A1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74D1444-8AC3-3535-0B81-ED7FF5A8E805}"/>
              </a:ext>
            </a:extLst>
          </p:cNvPr>
          <p:cNvGrpSpPr/>
          <p:nvPr/>
        </p:nvGrpSpPr>
        <p:grpSpPr>
          <a:xfrm>
            <a:off x="838200" y="789274"/>
            <a:ext cx="16421100" cy="849026"/>
            <a:chOff x="-390014" y="-28575"/>
            <a:chExt cx="18471664" cy="236896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F10C2F-5662-D623-F534-9E3CBAE0193A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7E7C116-388E-83E4-BBC9-A1A27F891835}"/>
                </a:ext>
              </a:extLst>
            </p:cNvPr>
            <p:cNvSpPr txBox="1"/>
            <p:nvPr/>
          </p:nvSpPr>
          <p:spPr>
            <a:xfrm>
              <a:off x="-390014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Cloro Residual Livre 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A9FEC43-389B-A132-A239-09EE108DB5BF}"/>
              </a:ext>
            </a:extLst>
          </p:cNvPr>
          <p:cNvGrpSpPr/>
          <p:nvPr/>
        </p:nvGrpSpPr>
        <p:grpSpPr>
          <a:xfrm>
            <a:off x="304800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EE8D4C0-CCF3-2B5B-09A0-6BF5EE865C77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53B0413-AE04-96D4-2C02-C2FC2916B277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D447334-753E-BA59-2308-868FB97EC961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7FC019-0F85-0D91-5BC5-447D9B73B90D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0E56760-0F89-10AF-3181-45C6A94CEED0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F438D4E5-8A9A-9562-4B49-4E5A195A2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996" y="2301109"/>
            <a:ext cx="5867400" cy="20955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81B1445-01CA-FB2A-7B2B-5B25EDF9D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16" y="5126826"/>
            <a:ext cx="8158163" cy="44765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B3B6572-49F2-0C2A-60FC-D229A06CF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5391" y="1859524"/>
            <a:ext cx="8582025" cy="303637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95609C8-0A35-6FCF-52BE-8C5C7B298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5391" y="5143500"/>
            <a:ext cx="8613972" cy="47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4EA33-FA45-4A78-A2B9-18359356E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8AFACE-4F52-5303-8AEB-42689F09ED5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E58263-D541-8B28-A389-D5E8B6A6609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01F8B2A-4D6D-367F-30C5-B876F1D9CE98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0F346D1-F68C-8FEB-551A-22C04F42056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CD8C260F-D8F5-5B43-6612-7C37EB2CA63F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4C9087F-F33C-62B9-762D-C3E8927338AE}"/>
              </a:ext>
            </a:extLst>
          </p:cNvPr>
          <p:cNvGrpSpPr/>
          <p:nvPr/>
        </p:nvGrpSpPr>
        <p:grpSpPr>
          <a:xfrm>
            <a:off x="1184919" y="799515"/>
            <a:ext cx="16074381" cy="838785"/>
            <a:chOff x="0" y="0"/>
            <a:chExt cx="18081650" cy="23403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BEE8639-E5D6-AEF8-E409-B52BEEC300B5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9617CFB-5CB8-0F37-82C0-DB12A07AC58E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9E45A77-CF62-AE34-0EEA-3A3237CDFF1D}"/>
              </a:ext>
            </a:extLst>
          </p:cNvPr>
          <p:cNvGrpSpPr/>
          <p:nvPr/>
        </p:nvGrpSpPr>
        <p:grpSpPr>
          <a:xfrm>
            <a:off x="685899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7B308B8-763C-D619-D3D3-DC66308BAC49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803A233-368C-1C91-A955-B8759591BD05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A948325-B291-30A7-0808-68C5F6C08893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E53941-7817-D9AB-B296-4FA3BDFFFE6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DC5DEFE-A749-8BB9-94CB-507B47A6BA7E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B4EA33BD-959F-0F49-8C46-54D5B561D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8" y="2219325"/>
            <a:ext cx="16916301" cy="21621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B7128C6-8EDE-F42F-89F0-E076F9003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98" y="4742865"/>
            <a:ext cx="8810625" cy="494406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1CE821B-7355-4A9F-F885-8518A57E1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877" y="4686300"/>
            <a:ext cx="7848502" cy="49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1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AB8D8-33C9-4794-6A5F-C99F232E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21C7ED-3665-BB06-BE1C-B694C5B4DF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48453B-F874-66BB-80E9-3CA94CC72A1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26A8045-AC12-432B-6FE9-22658441E983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2079A11-D752-3F35-E5A6-CF39E6CF72B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AACD7B93-08E2-8530-DD04-8906979B3D5E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9D4749AD-3013-73E2-6DDB-6A5C6D0C0D02}"/>
              </a:ext>
            </a:extLst>
          </p:cNvPr>
          <p:cNvGrpSpPr/>
          <p:nvPr/>
        </p:nvGrpSpPr>
        <p:grpSpPr>
          <a:xfrm>
            <a:off x="1184919" y="799515"/>
            <a:ext cx="16074381" cy="838785"/>
            <a:chOff x="0" y="0"/>
            <a:chExt cx="18081650" cy="23403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336FD4-DB62-C181-E12E-0632AEE11474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2184028-933F-4A33-B845-2346258E37D7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6FFAB33-C7C7-6807-4889-4D25DB6B0875}"/>
              </a:ext>
            </a:extLst>
          </p:cNvPr>
          <p:cNvGrpSpPr/>
          <p:nvPr/>
        </p:nvGrpSpPr>
        <p:grpSpPr>
          <a:xfrm>
            <a:off x="685899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F40A210-8C0A-2324-F808-540526B57077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FCD3F12-695C-C420-CC3B-993B6D427186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FACD96C-63ED-F076-0D80-D88D61B008B8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809C38B-0B85-EE8F-38EF-DE6E8842815A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917240C-D68C-7091-7224-AF9C199B969D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CCCB48B0-DEDB-BEA1-DB12-6CC4BED43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9" y="2073452"/>
            <a:ext cx="8036070" cy="260650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8CEB05A-AD31-3A9D-8B4D-B4E966B41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6422" y="2073452"/>
            <a:ext cx="9151399" cy="794684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33EBFF2-2A32-B6F4-44BB-CEF0AF19C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591" y="5191125"/>
            <a:ext cx="3657501" cy="22383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016436C-3AAC-11C3-B3CB-0029CF040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43" y="5171783"/>
            <a:ext cx="4048125" cy="223837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548FB6A-8B46-5E42-CB9A-145F0D8213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591" y="7962900"/>
            <a:ext cx="8047377" cy="20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2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ACF2E-FC92-97A1-279E-C51B88CB3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F4EEE53-C47B-208E-F1A1-5748B6342D9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673A13-6882-F846-3EB0-4CE2017BE80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371D54C-8510-A801-1F00-9DCBAE99054F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D0D2CD-BBE2-0C86-F655-18238DB6575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17A9B43A-56FC-142D-D766-0B7938717F7B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BBB5E74-660E-045C-25D2-C4E360CF77AF}"/>
              </a:ext>
            </a:extLst>
          </p:cNvPr>
          <p:cNvGrpSpPr/>
          <p:nvPr/>
        </p:nvGrpSpPr>
        <p:grpSpPr>
          <a:xfrm>
            <a:off x="1184919" y="799515"/>
            <a:ext cx="16074381" cy="838785"/>
            <a:chOff x="0" y="0"/>
            <a:chExt cx="18081650" cy="23403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7666D88-25F1-5672-5134-2558E632BBD5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9F2A31C-4A7E-13F8-3861-1891C075A638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E75FD7E-51EF-C466-AE27-C860C77B9CD2}"/>
              </a:ext>
            </a:extLst>
          </p:cNvPr>
          <p:cNvGrpSpPr/>
          <p:nvPr/>
        </p:nvGrpSpPr>
        <p:grpSpPr>
          <a:xfrm>
            <a:off x="685899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69A2ED6-2AA8-D225-B308-49E3C2AE934A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E793AEF-0AD7-C929-8A3D-7187475093D9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66FC94B-A42D-BB25-07A6-DE3702944073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F7525AB-8FFD-E50E-353E-37F30A98381C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3DA3136-11AF-5EF9-4384-995C617526E1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9F7853A8-1E0F-A77E-3924-5F3637BF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67" y="2165981"/>
            <a:ext cx="16971581" cy="762095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9D0A117-61CA-9585-9360-795146473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3542" y="3213664"/>
            <a:ext cx="5090382" cy="192195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9D9742C-1F30-2F24-EAA7-3397855D0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7680" y="5338889"/>
            <a:ext cx="5090382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94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10EE-99CD-3CBE-137D-820532EFC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54BF0B-BACE-2B69-B1A4-F048927EF1D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E1DBB4-2E95-A3D2-E1B4-BCB36AFDAD2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2A944C1-1871-5FA1-7A73-879F65C21E09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566D177-6E12-C3FF-5CC1-57ACB80814F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6FA533DB-A947-7D9E-ECCE-9E4A0BEBB338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B3E55A7-CDB7-7588-7390-C47E9AFE734A}"/>
              </a:ext>
            </a:extLst>
          </p:cNvPr>
          <p:cNvGrpSpPr/>
          <p:nvPr/>
        </p:nvGrpSpPr>
        <p:grpSpPr>
          <a:xfrm>
            <a:off x="1184919" y="799515"/>
            <a:ext cx="16074381" cy="838785"/>
            <a:chOff x="0" y="0"/>
            <a:chExt cx="18081650" cy="234038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2CB8990-326C-6AA6-4433-731B9565D592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454790A-7D39-BCA5-026E-79CAA370EBA1}"/>
                </a:ext>
              </a:extLst>
            </p:cNvPr>
            <p:cNvSpPr txBox="1"/>
            <p:nvPr/>
          </p:nvSpPr>
          <p:spPr>
            <a:xfrm>
              <a:off x="0" y="-28575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AD7296C-FC7C-C6C7-3C17-CFB21CAB482C}"/>
              </a:ext>
            </a:extLst>
          </p:cNvPr>
          <p:cNvGrpSpPr/>
          <p:nvPr/>
        </p:nvGrpSpPr>
        <p:grpSpPr>
          <a:xfrm>
            <a:off x="685899" y="4953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A4E3E1-37C7-E03C-7415-5B37ED3A3901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55C2003-BC22-DDA7-DFD5-FA6275DE3F2B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4C7A7417-32DC-C345-2E94-0352D64E4C4F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327A2C5-F18D-9BE3-CD1F-FD6EEF52F21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1A43D12-747A-EFE7-B0A4-71CEAFE89F65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77FF902B-20F4-D6AC-77DC-766A9C189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06" y="4659722"/>
            <a:ext cx="15045681" cy="55093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CDA548-49D3-C288-6493-121FE1F28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790700"/>
            <a:ext cx="10287000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5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BFEDA-54BC-7AE3-EC61-A04CC689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80A10F-E886-5A55-4050-D6D17B967B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B824FE-5FC9-61A3-EE81-BC10AE29859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B4EC169-17CB-F387-82F1-55BD41FCBAAB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4BA44FF-4444-8E69-D7A8-9FBBB0185DC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AE47F7BB-6241-961A-AED0-A0A2EB75A008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78A9EA4-3E7D-4A12-52A5-264EFD7CC87A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40EB65-B587-7B30-87AC-88A04E06A80C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CE9F140-CE33-361C-8EFA-77E603421655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5D18114-708B-584E-DEC1-5D2E6F5F04E7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61FE1CB-0E23-C5C4-7B75-1D99E47614D4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4473AB8-1A0D-8643-FF61-281A82F4FC81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6B1930C-ECAF-D9FF-1B4A-623027EB1FFE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9362115-7A16-28DC-54B4-FC0FE4F2DBD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C191EBC-1A7C-7614-359B-D8B726891AEF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A00BF689-375A-2B55-3A60-E378218EE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0" y="1876425"/>
            <a:ext cx="9448701" cy="227647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F4642A2-6733-BFC5-5558-779FF6934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8267700"/>
            <a:ext cx="5063481" cy="189503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DD380CE8-9ACD-6FB1-EB7F-713A4A9FF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785" y="1866900"/>
            <a:ext cx="7477125" cy="799147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F3FA3F3-655E-B74E-7578-C0B9887B7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15" y="4305300"/>
            <a:ext cx="9806152" cy="394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12340084" y="5474940"/>
            <a:ext cx="6939531" cy="453629"/>
          </a:xfrm>
          <a:custGeom>
            <a:avLst/>
            <a:gdLst/>
            <a:ahLst/>
            <a:cxnLst/>
            <a:rect l="l" t="t" r="r" b="b"/>
            <a:pathLst>
              <a:path w="6630193" h="604838">
                <a:moveTo>
                  <a:pt x="0" y="0"/>
                </a:moveTo>
                <a:lnTo>
                  <a:pt x="6630193" y="0"/>
                </a:lnTo>
                <a:lnTo>
                  <a:pt x="6630193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 sz="2800"/>
          </a:p>
        </p:txBody>
      </p:sp>
      <p:sp>
        <p:nvSpPr>
          <p:cNvPr id="29" name="Freeform 29"/>
          <p:cNvSpPr/>
          <p:nvPr/>
        </p:nvSpPr>
        <p:spPr>
          <a:xfrm>
            <a:off x="12340084" y="6027687"/>
            <a:ext cx="6939531" cy="453629"/>
          </a:xfrm>
          <a:custGeom>
            <a:avLst/>
            <a:gdLst/>
            <a:ahLst/>
            <a:cxnLst/>
            <a:rect l="l" t="t" r="r" b="b"/>
            <a:pathLst>
              <a:path w="6630193" h="604838">
                <a:moveTo>
                  <a:pt x="0" y="0"/>
                </a:moveTo>
                <a:lnTo>
                  <a:pt x="6630193" y="0"/>
                </a:lnTo>
                <a:lnTo>
                  <a:pt x="6630193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 sz="2800"/>
          </a:p>
        </p:txBody>
      </p:sp>
      <p:grpSp>
        <p:nvGrpSpPr>
          <p:cNvPr id="34" name="Group 34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35" name="Freeform 35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7" name="Text 0">
            <a:extLst>
              <a:ext uri="{FF2B5EF4-FFF2-40B4-BE49-F238E27FC236}">
                <a16:creationId xmlns:a16="http://schemas.microsoft.com/office/drawing/2014/main" id="{5040D6F6-4E1F-9015-D665-6E083AC950A9}"/>
              </a:ext>
            </a:extLst>
          </p:cNvPr>
          <p:cNvSpPr/>
          <p:nvPr/>
        </p:nvSpPr>
        <p:spPr>
          <a:xfrm>
            <a:off x="793790" y="900351"/>
            <a:ext cx="7701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Quem alimenta o SISAGUA?</a:t>
            </a:r>
            <a:endParaRPr lang="en-US" sz="6000" b="1" dirty="0"/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10224F3C-0B9F-B834-2D7B-12A8042AE5E4}"/>
              </a:ext>
            </a:extLst>
          </p:cNvPr>
          <p:cNvSpPr/>
          <p:nvPr/>
        </p:nvSpPr>
        <p:spPr>
          <a:xfrm>
            <a:off x="1360420" y="3459033"/>
            <a:ext cx="4880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Concessionárias de Água</a:t>
            </a:r>
            <a:endParaRPr lang="en-US" sz="3200" dirty="0"/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834613AE-CEB2-BC2F-C7C0-FAAC5713533E}"/>
              </a:ext>
            </a:extLst>
          </p:cNvPr>
          <p:cNvSpPr/>
          <p:nvPr/>
        </p:nvSpPr>
        <p:spPr>
          <a:xfrm>
            <a:off x="793790" y="3949451"/>
            <a:ext cx="54475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Coletam amostras e realizam análises periódicas conforme exigências regulatórias.</a:t>
            </a:r>
            <a:endParaRPr lang="en-US" sz="2400" dirty="0"/>
          </a:p>
        </p:txBody>
      </p:sp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5EB1DAB2-B18A-FD14-1CCF-D162910C4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478" y="3192452"/>
            <a:ext cx="4564975" cy="4564975"/>
          </a:xfrm>
          <a:prstGeom prst="rect">
            <a:avLst/>
          </a:prstGeom>
        </p:spPr>
      </p:pic>
      <p:pic>
        <p:nvPicPr>
          <p:cNvPr id="41" name="Image 1" descr="preencoded.png">
            <a:extLst>
              <a:ext uri="{FF2B5EF4-FFF2-40B4-BE49-F238E27FC236}">
                <a16:creationId xmlns:a16="http://schemas.microsoft.com/office/drawing/2014/main" id="{B654C20C-8950-C548-8B23-F21DC02A1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556" y="3955523"/>
            <a:ext cx="339328" cy="424220"/>
          </a:xfrm>
          <a:prstGeom prst="rect">
            <a:avLst/>
          </a:prstGeom>
        </p:spPr>
      </p:pic>
      <p:sp>
        <p:nvSpPr>
          <p:cNvPr id="42" name="Text 3">
            <a:extLst>
              <a:ext uri="{FF2B5EF4-FFF2-40B4-BE49-F238E27FC236}">
                <a16:creationId xmlns:a16="http://schemas.microsoft.com/office/drawing/2014/main" id="{F254507F-24E7-D310-650A-2AFF1D59EC1B}"/>
              </a:ext>
            </a:extLst>
          </p:cNvPr>
          <p:cNvSpPr/>
          <p:nvPr/>
        </p:nvSpPr>
        <p:spPr>
          <a:xfrm>
            <a:off x="11486615" y="3463319"/>
            <a:ext cx="54409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Vigilância em Saúde Ambiental</a:t>
            </a:r>
            <a:endParaRPr lang="en-US" sz="3200" dirty="0"/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8243A320-2232-204D-FDC3-0BACF15D8CF9}"/>
              </a:ext>
            </a:extLst>
          </p:cNvPr>
          <p:cNvSpPr/>
          <p:nvPr/>
        </p:nvSpPr>
        <p:spPr>
          <a:xfrm>
            <a:off x="11486615" y="4308067"/>
            <a:ext cx="54409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Monitora e fiscaliza a qualidade da água distribuída às populações.</a:t>
            </a:r>
            <a:endParaRPr lang="en-US" sz="2400" dirty="0"/>
          </a:p>
        </p:txBody>
      </p:sp>
      <p:pic>
        <p:nvPicPr>
          <p:cNvPr id="44" name="Image 2" descr="preencoded.png">
            <a:extLst>
              <a:ext uri="{FF2B5EF4-FFF2-40B4-BE49-F238E27FC236}">
                <a16:creationId xmlns:a16="http://schemas.microsoft.com/office/drawing/2014/main" id="{46046CDD-E483-20C6-147D-EB803A1DD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478" y="3192452"/>
            <a:ext cx="4564975" cy="4564975"/>
          </a:xfrm>
          <a:prstGeom prst="rect">
            <a:avLst/>
          </a:prstGeom>
        </p:spPr>
      </p:pic>
      <p:pic>
        <p:nvPicPr>
          <p:cNvPr id="45" name="Image 3" descr="preencoded.png">
            <a:extLst>
              <a:ext uri="{FF2B5EF4-FFF2-40B4-BE49-F238E27FC236}">
                <a16:creationId xmlns:a16="http://schemas.microsoft.com/office/drawing/2014/main" id="{542279B1-1CDC-F4FB-6402-DD7E1E020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1429" y="4344024"/>
            <a:ext cx="339328" cy="424220"/>
          </a:xfrm>
          <a:prstGeom prst="rect">
            <a:avLst/>
          </a:prstGeom>
        </p:spPr>
      </p:pic>
      <p:sp>
        <p:nvSpPr>
          <p:cNvPr id="46" name="Text 5">
            <a:extLst>
              <a:ext uri="{FF2B5EF4-FFF2-40B4-BE49-F238E27FC236}">
                <a16:creationId xmlns:a16="http://schemas.microsoft.com/office/drawing/2014/main" id="{AD822EC5-FE7E-DB01-BEA4-183212B0876D}"/>
              </a:ext>
            </a:extLst>
          </p:cNvPr>
          <p:cNvSpPr/>
          <p:nvPr/>
        </p:nvSpPr>
        <p:spPr>
          <a:xfrm>
            <a:off x="11486615" y="5911601"/>
            <a:ext cx="3956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Coleta e Análise</a:t>
            </a:r>
            <a:endParaRPr lang="en-US" sz="3200" dirty="0"/>
          </a:p>
        </p:txBody>
      </p:sp>
      <p:sp>
        <p:nvSpPr>
          <p:cNvPr id="47" name="Text 6">
            <a:extLst>
              <a:ext uri="{FF2B5EF4-FFF2-40B4-BE49-F238E27FC236}">
                <a16:creationId xmlns:a16="http://schemas.microsoft.com/office/drawing/2014/main" id="{E4353ECD-F019-2CB4-DC44-359B776D5D29}"/>
              </a:ext>
            </a:extLst>
          </p:cNvPr>
          <p:cNvSpPr/>
          <p:nvPr/>
        </p:nvSpPr>
        <p:spPr>
          <a:xfrm>
            <a:off x="11486615" y="6402020"/>
            <a:ext cx="54409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Procedimentos padronizados para amostragem e verificação de parâmetros.</a:t>
            </a:r>
            <a:endParaRPr lang="en-US" sz="2400" dirty="0"/>
          </a:p>
        </p:txBody>
      </p:sp>
      <p:pic>
        <p:nvPicPr>
          <p:cNvPr id="48" name="Image 4" descr="preencoded.png">
            <a:extLst>
              <a:ext uri="{FF2B5EF4-FFF2-40B4-BE49-F238E27FC236}">
                <a16:creationId xmlns:a16="http://schemas.microsoft.com/office/drawing/2014/main" id="{EFBE12DF-9DFF-5CE5-FBC2-752153585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1478" y="3192452"/>
            <a:ext cx="4564975" cy="4564975"/>
          </a:xfrm>
          <a:prstGeom prst="rect">
            <a:avLst/>
          </a:prstGeom>
        </p:spPr>
      </p:pic>
      <p:pic>
        <p:nvPicPr>
          <p:cNvPr id="49" name="Image 5" descr="preencoded.png">
            <a:extLst>
              <a:ext uri="{FF2B5EF4-FFF2-40B4-BE49-F238E27FC236}">
                <a16:creationId xmlns:a16="http://schemas.microsoft.com/office/drawing/2014/main" id="{2CE77E1B-520F-7732-E711-4FD00C4EE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2928" y="6569898"/>
            <a:ext cx="339328" cy="424220"/>
          </a:xfrm>
          <a:prstGeom prst="rect">
            <a:avLst/>
          </a:prstGeom>
        </p:spPr>
      </p:pic>
      <p:sp>
        <p:nvSpPr>
          <p:cNvPr id="50" name="Text 7">
            <a:extLst>
              <a:ext uri="{FF2B5EF4-FFF2-40B4-BE49-F238E27FC236}">
                <a16:creationId xmlns:a16="http://schemas.microsoft.com/office/drawing/2014/main" id="{74FBE423-DD34-5BA7-39CD-6A6C015411FB}"/>
              </a:ext>
            </a:extLst>
          </p:cNvPr>
          <p:cNvSpPr/>
          <p:nvPr/>
        </p:nvSpPr>
        <p:spPr>
          <a:xfrm>
            <a:off x="2279737" y="6093052"/>
            <a:ext cx="3961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Inserção no Sistema</a:t>
            </a:r>
            <a:endParaRPr lang="en-US" sz="3200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B372BD71-BA3F-B1F3-9678-9E6F70CE0DFD}"/>
              </a:ext>
            </a:extLst>
          </p:cNvPr>
          <p:cNvSpPr/>
          <p:nvPr/>
        </p:nvSpPr>
        <p:spPr>
          <a:xfrm>
            <a:off x="793790" y="6583471"/>
            <a:ext cx="54475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Secretarias municipais e estaduais lançam dados e relatórios no portal.</a:t>
            </a:r>
            <a:endParaRPr lang="en-US" sz="2400" dirty="0"/>
          </a:p>
        </p:txBody>
      </p:sp>
      <p:pic>
        <p:nvPicPr>
          <p:cNvPr id="52" name="Image 6" descr="preencoded.png">
            <a:extLst>
              <a:ext uri="{FF2B5EF4-FFF2-40B4-BE49-F238E27FC236}">
                <a16:creationId xmlns:a16="http://schemas.microsoft.com/office/drawing/2014/main" id="{D9E1A4AE-B849-FC45-AC40-650EB9D32C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1478" y="3192452"/>
            <a:ext cx="4564975" cy="4564975"/>
          </a:xfrm>
          <a:prstGeom prst="rect">
            <a:avLst/>
          </a:prstGeom>
        </p:spPr>
      </p:pic>
      <p:pic>
        <p:nvPicPr>
          <p:cNvPr id="53" name="Image 7" descr="preencoded.png">
            <a:extLst>
              <a:ext uri="{FF2B5EF4-FFF2-40B4-BE49-F238E27FC236}">
                <a16:creationId xmlns:a16="http://schemas.microsoft.com/office/drawing/2014/main" id="{9C8E8850-C471-77B9-41D6-B4A293EEB2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7055" y="6181397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A748-2094-A645-359D-1F85E980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610FF0-3E9E-3034-7DF1-70874528393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8473B7-6291-1C8F-3F61-1B52713D074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ED8DA60-8F52-64B7-0004-226ABA7FE694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3A0D559-5495-0775-1FDD-E638FDD64CA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8F7F8F5D-D61A-E8C4-6253-E012C2CBF2DD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A51841A-F2A9-6DC3-1081-508417EEFA57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E3B41E-1845-E295-ADCD-FF1EE13285BE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538B536-782F-2A42-F543-3F2D0AF176E6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Turbidez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BD56FCB-8BD1-2FBF-F303-729B9522C249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EE29BB0-CC89-2DEA-328C-CC04E993E6A7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6265B79-D42F-7A78-7922-39D3D28E0AAB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A7B097-FA20-ABF2-450D-CBCB1D7D26A4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C1BDF14-68A6-3814-6FEA-60563249294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5864B03-EDC9-B4F4-9B92-26EDB60514D9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50230CCA-0172-1B13-A429-C8F3265B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1" y="1943100"/>
            <a:ext cx="6248400" cy="27299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6C670D6-A47E-E350-62E8-0AD2AA4A8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99" y="5353604"/>
            <a:ext cx="7577138" cy="41250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BB56F36-A923-71DA-573A-CCE15E2A7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399" y="1876425"/>
            <a:ext cx="8739287" cy="303847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515C63A-C5B8-606C-141A-F852F401C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5114548"/>
            <a:ext cx="9001423" cy="49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2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21EE-9B89-2608-D169-1750946BE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A119FD-A803-41BE-A967-4A8E9798DC0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92DCF18-252F-3D15-6ABB-6083856A7CA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C8DF828-4C65-3660-D26E-523A3A7DE40E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1B5D311-33A5-0208-1518-88F5C21A7CF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6EF8BDA0-1853-4A13-1B7D-B62FA13E6454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30FC7A-EB14-590E-EFA6-7E61DF6BBD83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3D6BC04-75D6-7FA2-AEB5-EF32DF31DF79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635DC51-FC21-1995-027C-40F2154713A8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Cor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Aparente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538AC82-4D62-D6BD-2A74-686C9A6034D1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325DE4-28E7-B9D0-B899-19FA3B0DE5ED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9DFCB20-6B34-12D3-ADFE-512F7E7D6EC5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CA4B414-E350-A3B0-AA70-CAA6A68131E5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4D5D3CB-CDBC-ABD1-C73F-93E42BD5C0F4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9B80C17-2BDA-9C0A-34CF-446EC4FF3282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3C7F6B6C-9D25-632F-0895-A7F49A5EF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8" y="2078468"/>
            <a:ext cx="16916301" cy="215063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7E581963-9A8D-9858-2810-F3B1E5265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999" y="4467094"/>
            <a:ext cx="7696199" cy="5211949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84CA7E71-A3AF-0E2C-2780-3444A1458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75" y="4467095"/>
            <a:ext cx="8801100" cy="52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7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2B89-7FC1-E31D-F683-A4AD4BA0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5D17098-BF3A-79E3-F741-8C955218DD8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070F6F-ADA3-2B26-1E8B-8AB6167F212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6DA094C-2E61-8201-E0A6-A9F184C353ED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58D4D6-8292-0238-7011-2AAED4B57FD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9C9ACF54-0229-4EFB-558A-1D90A21EF9EA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EDE67DA-04E2-7F3F-FEC1-B078DF9ABE23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B93643-39BF-6B67-9611-0FBD9D636282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F6E3330-6463-BB0F-B707-43C0DD4255AE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Cor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Aparente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FF85B23-4FC6-FD2F-4816-BB069E616E32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FA4BC7C-A47F-3D6D-A87B-5AB6FD8F4C7A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9F94B91-4E2C-92AE-A35F-CA4DE20E580C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375F76-72FE-B7DB-E6A4-663224C952A2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0F0BB75-D0E7-BDE1-BA94-FA28CC91E159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170EADE-359B-72BF-E213-2AC9FBF08653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1826E25F-E904-3FB2-6CA3-EF1A8B125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45" y="2019763"/>
            <a:ext cx="8491805" cy="246758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A981B93-0290-6316-B226-12DA2577B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5" y="2000250"/>
            <a:ext cx="8620125" cy="802005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5AA278C-9A2D-58E6-1811-7C5C8523F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399" y="5086350"/>
            <a:ext cx="4800600" cy="219075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7E513CF8-B516-8B34-53A4-4A0A656824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194" y="7967663"/>
            <a:ext cx="8491805" cy="205263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3E50E74-B542-2930-8DDC-5AA1AA8463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345" y="5083500"/>
            <a:ext cx="333877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28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8676-237D-BD24-9681-36679453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21AE872-5C7E-0366-7E1A-82894CBB0AC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6B58E74-2C76-B17C-3087-CE8DE793074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E9CD20F-31F0-21BD-DD8F-B68586626566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6997F3A-6853-8FD3-FD4B-BF70F4373A2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3D4D4A3D-554C-7F12-0B70-26A99778F884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BD020C6-E8FC-707C-20B7-F9985184FDEA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32FD907-C7F4-E57C-8B1D-046D928B268E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65EEDFA-024C-DBE4-48C0-9B43CC4F840D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Cor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Aparente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1335C60-66FB-3CC1-6CE2-FB2194E2EBD3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ACD471E-BEA1-59B6-F678-FDBDB4D86EAC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CDA525E-FACF-6E23-768C-7F14FCD95234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23A0904-0731-B011-A12B-3D4129C61198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4D52B3B-FA53-DE7F-0DD3-52D21A205F68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930D060-A528-6707-2AF7-8E658282BABD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F22683D8-B264-85B8-45F1-949E92651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99" y="2019764"/>
            <a:ext cx="16992501" cy="792535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B969803-6E31-6F08-D18E-5EAC7D620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200" y="3230618"/>
            <a:ext cx="4267200" cy="1905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F82B2C3-8620-D2CD-B82F-FC4B9B5A1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9200" y="5268017"/>
            <a:ext cx="42672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69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8017C-04A1-EC29-6008-CAF093F81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964D83-47E1-844A-7BDE-09E23453D83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03602C-3389-F762-554F-B0AA56B68C8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1476E1F4-EB9F-8A23-FD67-81B95104EA55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D983780-4893-72F9-E2F2-E90BCDDF22C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171CEBD5-C405-4D05-DCBB-D5C509872C8E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E67851A-5D98-0B26-AFDA-4B23A59BE259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D6E354A-AF95-AE76-8816-BEE6F02115DF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17FE646-BA38-E75C-AC39-34FB08015645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Cor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Aparente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6ED72F4-15EF-98D3-7ED9-BA93367ACA74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FE2B708-1D15-0342-7523-D0AF93E970EB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0B7B871-0AF1-A9DE-9265-5648D1AF6B41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98CB617-983B-27E0-03D9-8F751943D8B5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688539B-0E6A-AF54-9377-60457B5B528F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8473ACC-D529-0495-87C4-1346423ED8CC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1AD182D0-4E01-DA20-330A-27D976534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8589" y="2112689"/>
            <a:ext cx="5924811" cy="17240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6929FAD-0578-F36F-9012-9AA8E0AF7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52" y="4499737"/>
            <a:ext cx="8410332" cy="54396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0574345-AD7C-7888-E0CE-51D06C11D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400" y="2010477"/>
            <a:ext cx="5543550" cy="1826237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C2848F5A-B2D3-F219-76FB-EAFB2F6C44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8082" y="4389828"/>
            <a:ext cx="8607220" cy="54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13248-C6E2-91DA-C19E-9CF574715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E16B69-9717-F26C-12DF-2DC193D29CB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445D21-C60C-97E1-960E-3ACFA2F06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0A4BA78-5C05-CCEA-D1B6-B5D12569AC82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A8E7A2-6849-CFAC-F11C-9F1CD3B74A2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C866065A-F5C2-810D-7A13-0D76FB28E8E3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77C31E7-F938-1047-F43D-E7F41C8B9FB4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6941C9-1B46-E717-5ECA-68CA8D89B516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70BE7A5-486C-C8D4-4D47-B0B687A93320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Cor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Aparente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ACA2E9D-0AA1-D2AB-CFF7-AADD21A59F29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494DA6D-0FBE-8A07-49A0-BF38F52E42A1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D56A53F-92DF-85E9-681E-4ACF29FC6618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BBB0E6F-1923-AC95-D7A8-FC5706DEE063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45DE4DD-FCC4-1A4E-46FC-CD42B5CCC71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29983FE-2DD4-393E-70B9-DD6CB8AB9005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8101E83E-165B-6F47-62CB-586B0C7BB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615" y="2012882"/>
            <a:ext cx="6249600" cy="302464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72D111E-5DAF-2A02-C308-B5C24724A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55" y="5500347"/>
            <a:ext cx="7578000" cy="417370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7826D86-3E31-7ACE-563D-FB1B29A2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4829" y="2004090"/>
            <a:ext cx="8740800" cy="305694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F74BDBD-E32A-9692-6B2C-B2D0E6F9F7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242" y="5167183"/>
            <a:ext cx="9000000" cy="50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49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B3A5A-EBF7-4886-02C5-77DEFDE7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4EE056-3344-4568-5095-7BB21509D4A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E42E9D-0F76-A570-E31F-7A55F26787B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1F96218-8920-4633-ED56-BB9BFE356AAF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9940388-374D-2C72-F333-5530C6B0444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681DCF9B-52DD-252F-BDB4-6746922082D4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AD0D95A-ECFC-806C-27B7-C7DE8C88BF1D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3EE0B61-ED0E-CF5E-E052-04B70915F60E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34EDD36-A42F-70C8-3731-700B165E0436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Microbiológica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418743E-FBEF-C946-7371-88DC7C21D556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4B73DAF-36AC-84FF-6400-F101FE73D7CF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D5D37D6-60CD-B5E0-8981-D13567815C4C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CB5CB05-55DE-A155-EC4E-09877CA20D6E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19F22FA-78AE-5224-5CE9-69EB9DA4CFD6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F4F53F7-72E4-492A-3ED6-7017CB3607C8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57BEEF9D-C574-6DF4-6ACB-78D1AB42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5143500"/>
            <a:ext cx="8532824" cy="490036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DAED52B-D5EF-AD14-9BE2-F0DF7EC57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998" y="1790115"/>
            <a:ext cx="9077325" cy="823018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0A96BE0-68F1-EBE0-4689-5FF3B79BF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00" y="1790115"/>
            <a:ext cx="8237450" cy="32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63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D11FA-6E5F-8B3E-446E-4D1AE7A3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16530D-EAE9-1933-7390-ECC963FFF71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55365BD-E685-3D8E-022F-9E1A9558A95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1FA0443-0C80-815E-AC3C-E3F80BE54627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0635FE9-7BE8-D7F2-E46D-4C7ACB398E7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79C1DB38-77FE-08F9-A6B2-54FCF317DBE4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7152AFF-D345-3B05-AD28-D9394825E324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CD60EF-B3C1-89D1-8A01-033C7D3AF3A3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2D43B5A-CE0E-F108-D9F6-3C8E4F95EAC0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Microbiológica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7DEBA7F-F26E-DBF5-B183-9107D8412B24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5339552-FB55-38C3-8332-5813393DB15F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C42313E-C71B-8E0C-D1A1-D57DA58D5278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98F3C50-898F-7770-957C-17B2FB8F4C94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D475C1F-864F-B7D0-3CEB-461FB1F186F5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80B62E5-D411-BD0C-6005-D8B8AFB2DA2A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2FACCA46-2720-F998-5E3C-CFA29D68C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65" y="1935218"/>
            <a:ext cx="8705850" cy="640080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FA42A27-F03C-D4B4-2906-3DACDA393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930" y="4385405"/>
            <a:ext cx="9772650" cy="534352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3466A9B-1347-094D-8051-019A226BC77F}"/>
              </a:ext>
            </a:extLst>
          </p:cNvPr>
          <p:cNvSpPr txBox="1"/>
          <p:nvPr/>
        </p:nvSpPr>
        <p:spPr>
          <a:xfrm>
            <a:off x="10287000" y="1935218"/>
            <a:ext cx="7325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Pergunta: Quais meses do ano de 2024 apresentaram maior incidência de não conformidade microbiológica (E. coli e Coliformes totais)?</a:t>
            </a:r>
          </a:p>
          <a:p>
            <a:endParaRPr lang="pt-BR" sz="2000" b="1" dirty="0"/>
          </a:p>
          <a:p>
            <a:r>
              <a:rPr lang="pt-BR" sz="2000" b="1" dirty="0"/>
              <a:t>Resposta: Fevereiro, Março e Abril, coincidindo com o período chuvoso no Ceará.</a:t>
            </a:r>
          </a:p>
        </p:txBody>
      </p:sp>
    </p:spTree>
    <p:extLst>
      <p:ext uri="{BB962C8B-B14F-4D97-AF65-F5344CB8AC3E}">
        <p14:creationId xmlns:p14="http://schemas.microsoft.com/office/powerpoint/2010/main" val="2884717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EEB2-74CF-6ED1-99D9-07332C7C6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73129D6-F3BB-456A-448A-ECD13895E35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560893-0947-0627-2779-6C4FEE1BAF7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2096CDF-675A-146A-25FF-0636D8258863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546F57C-75DB-5396-FE3C-9D5FCD7E131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D8E2FD24-6A13-D04F-18EF-DC161B77A6A4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C64295C-3C81-5558-529B-A148418A3822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68F9B4C-12EE-94AC-2A2D-F8093000D204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D2121BF-34A6-CDBF-D9D3-6C73B2EB3D08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Exploratória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Microbiológica</a:t>
              </a: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EE6D744-C703-52D8-E428-D71524160BE5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7CA4F58-0C81-50A5-A9FB-9A85AE813BB4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0867E1-AC1E-B36A-2135-ED69D5468349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BB4416E-5759-2676-9BDB-AA108359A1C8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DB13537-E6E5-D408-D2A6-A3D722DDDCE1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4EE2B64-5C6F-E627-C8BB-3B3879960940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7FA83701-91E7-6D5E-E47A-A274A10A4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9" y="3434053"/>
            <a:ext cx="6858000" cy="605343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39F1822-5C93-B79D-52DA-9F8C550E1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2064487"/>
            <a:ext cx="9382125" cy="77057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B0A4C7C-84AA-11B9-D2DD-E85B08900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3" y="2118049"/>
            <a:ext cx="6770432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0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9F70F-69DC-868C-0465-A6DC0310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4D49AA-AAC0-B634-FC06-8AF5E930302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57A7DC-D265-E86A-B679-FD84574E1F2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F0797B7-1B65-B215-21BB-5ABD05D85C5A}"/>
              </a:ext>
            </a:extLst>
          </p:cNvPr>
          <p:cNvGrpSpPr/>
          <p:nvPr/>
        </p:nvGrpSpPr>
        <p:grpSpPr>
          <a:xfrm>
            <a:off x="-85725" y="-7882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953CE8-D8EB-6AC1-F2A0-495529643B8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165C2308-8221-B401-4ABA-1AC495D54791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44B2747-2F3A-A407-0757-1035026E2929}"/>
              </a:ext>
            </a:extLst>
          </p:cNvPr>
          <p:cNvGrpSpPr/>
          <p:nvPr/>
        </p:nvGrpSpPr>
        <p:grpSpPr>
          <a:xfrm>
            <a:off x="1184919" y="647700"/>
            <a:ext cx="16074381" cy="990600"/>
            <a:chOff x="0" y="-423596"/>
            <a:chExt cx="18081650" cy="276398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4D9CC7-BFDE-AF31-A6CA-863AE6DBD121}"/>
                </a:ext>
              </a:extLst>
            </p:cNvPr>
            <p:cNvSpPr/>
            <p:nvPr/>
          </p:nvSpPr>
          <p:spPr>
            <a:xfrm>
              <a:off x="0" y="0"/>
              <a:ext cx="18081650" cy="2340386"/>
            </a:xfrm>
            <a:custGeom>
              <a:avLst/>
              <a:gdLst/>
              <a:ahLst/>
              <a:cxnLst/>
              <a:rect l="l" t="t" r="r" b="b"/>
              <a:pathLst>
                <a:path w="18081650" h="2340386">
                  <a:moveTo>
                    <a:pt x="0" y="0"/>
                  </a:moveTo>
                  <a:lnTo>
                    <a:pt x="18081650" y="0"/>
                  </a:lnTo>
                  <a:lnTo>
                    <a:pt x="18081650" y="2340386"/>
                  </a:lnTo>
                  <a:lnTo>
                    <a:pt x="0" y="23403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B38AB3E-A6AE-8C4A-E286-6E014F568C5C}"/>
                </a:ext>
              </a:extLst>
            </p:cNvPr>
            <p:cNvSpPr txBox="1"/>
            <p:nvPr/>
          </p:nvSpPr>
          <p:spPr>
            <a:xfrm>
              <a:off x="0" y="-423596"/>
              <a:ext cx="18081650" cy="23689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Alguns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insights a </a:t>
              </a: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partir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dos dados</a:t>
              </a:r>
            </a:p>
            <a:p>
              <a:pPr algn="l">
                <a:lnSpc>
                  <a:spcPts val="6937"/>
                </a:lnSpc>
              </a:pPr>
              <a:endPara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C04F850-A5E8-1248-49F8-E4B9E8E9345B}"/>
              </a:ext>
            </a:extLst>
          </p:cNvPr>
          <p:cNvGrpSpPr/>
          <p:nvPr/>
        </p:nvGrpSpPr>
        <p:grpSpPr>
          <a:xfrm>
            <a:off x="685899" y="342900"/>
            <a:ext cx="222051" cy="1529804"/>
            <a:chOff x="0" y="0"/>
            <a:chExt cx="296068" cy="203973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C1064C1-F983-F032-47C6-AD681D80FDC5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7FD55D-BFE1-5586-729D-F9EA79AEC310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3872268-3B97-76FF-29C5-0C8EB8A47530}"/>
              </a:ext>
            </a:extLst>
          </p:cNvPr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90B78AE-5B93-C5DA-2B20-8A492057C3BF}"/>
                </a:ext>
              </a:extLst>
            </p:cNvPr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2BEF8F3-2AE3-C42C-8F42-B104860A43F6}"/>
                </a:ext>
              </a:extLst>
            </p:cNvPr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1F3CE003-6AB8-E5AF-B72A-A639F31C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90" y="2019764"/>
            <a:ext cx="8206410" cy="459152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09C056C-BFCE-F918-D67A-12F787EC682C}"/>
              </a:ext>
            </a:extLst>
          </p:cNvPr>
          <p:cNvSpPr txBox="1"/>
          <p:nvPr/>
        </p:nvSpPr>
        <p:spPr>
          <a:xfrm>
            <a:off x="1413519" y="6743700"/>
            <a:ext cx="7654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Pergunta: Quais os 10 municípios possuem mais amostras não conformes em 2024 em relação aos parâmetros físico-químicos?</a:t>
            </a:r>
          </a:p>
          <a:p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866CA43-8A24-B6D3-C722-E2006E519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46" y="2123920"/>
            <a:ext cx="8206410" cy="447047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620483-B4F2-AA12-9761-5DD4A065C835}"/>
              </a:ext>
            </a:extLst>
          </p:cNvPr>
          <p:cNvSpPr txBox="1"/>
          <p:nvPr/>
        </p:nvSpPr>
        <p:spPr>
          <a:xfrm>
            <a:off x="10896600" y="68199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Pergunta: Quais parâmetros apresentam maior percentual de não conformidade no estado do Ceará em 2024?</a:t>
            </a:r>
          </a:p>
          <a:p>
            <a:endParaRPr lang="pt-BR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36BD409-D02A-0825-6AB4-C4AFA9D12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7907" y="7559881"/>
            <a:ext cx="4794656" cy="228354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00B68A6-984B-DB82-63D3-CB19E23DD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6492" y="7616214"/>
            <a:ext cx="43624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0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7845475" y="886464"/>
            <a:ext cx="9445526" cy="2080576"/>
          </a:xfrm>
          <a:custGeom>
            <a:avLst/>
            <a:gdLst/>
            <a:ahLst/>
            <a:cxnLst/>
            <a:rect l="l" t="t" r="r" b="b"/>
            <a:pathLst>
              <a:path w="12594035" h="2774102">
                <a:moveTo>
                  <a:pt x="0" y="0"/>
                </a:moveTo>
                <a:lnTo>
                  <a:pt x="12594035" y="0"/>
                </a:lnTo>
                <a:lnTo>
                  <a:pt x="12594035" y="2774102"/>
                </a:lnTo>
                <a:lnTo>
                  <a:pt x="0" y="27741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8487966" y="4535686"/>
            <a:ext cx="8807797" cy="453629"/>
          </a:xfrm>
          <a:custGeom>
            <a:avLst/>
            <a:gdLst/>
            <a:ahLst/>
            <a:cxnLst/>
            <a:rect l="l" t="t" r="r" b="b"/>
            <a:pathLst>
              <a:path w="11743730" h="604838">
                <a:moveTo>
                  <a:pt x="0" y="0"/>
                </a:moveTo>
                <a:lnTo>
                  <a:pt x="11743730" y="0"/>
                </a:lnTo>
                <a:lnTo>
                  <a:pt x="11743730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8924890" y="6250113"/>
            <a:ext cx="8382595" cy="453629"/>
          </a:xfrm>
          <a:custGeom>
            <a:avLst/>
            <a:gdLst/>
            <a:ahLst/>
            <a:cxnLst/>
            <a:rect l="l" t="t" r="r" b="b"/>
            <a:pathLst>
              <a:path w="11176793" h="604838">
                <a:moveTo>
                  <a:pt x="0" y="0"/>
                </a:moveTo>
                <a:lnTo>
                  <a:pt x="11176793" y="0"/>
                </a:lnTo>
                <a:lnTo>
                  <a:pt x="11176793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 sz="3200"/>
          </a:p>
        </p:txBody>
      </p:sp>
      <p:sp>
        <p:nvSpPr>
          <p:cNvPr id="36" name="Freeform 36"/>
          <p:cNvSpPr/>
          <p:nvPr/>
        </p:nvSpPr>
        <p:spPr>
          <a:xfrm>
            <a:off x="9338519" y="7964226"/>
            <a:ext cx="7957245" cy="453629"/>
          </a:xfrm>
          <a:custGeom>
            <a:avLst/>
            <a:gdLst/>
            <a:ahLst/>
            <a:cxnLst/>
            <a:rect l="l" t="t" r="r" b="b"/>
            <a:pathLst>
              <a:path w="10609660" h="604838">
                <a:moveTo>
                  <a:pt x="0" y="0"/>
                </a:moveTo>
                <a:lnTo>
                  <a:pt x="10609660" y="0"/>
                </a:lnTo>
                <a:lnTo>
                  <a:pt x="10609660" y="604838"/>
                </a:lnTo>
                <a:lnTo>
                  <a:pt x="0" y="6048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pt-BR" sz="3200"/>
          </a:p>
        </p:txBody>
      </p:sp>
      <p:grpSp>
        <p:nvGrpSpPr>
          <p:cNvPr id="47" name="Group 47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48" name="Freeform 48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0" name="Text 0">
            <a:extLst>
              <a:ext uri="{FF2B5EF4-FFF2-40B4-BE49-F238E27FC236}">
                <a16:creationId xmlns:a16="http://schemas.microsoft.com/office/drawing/2014/main" id="{6BC4A7E6-C2AA-129E-4DDC-DF2A7AFC6DE0}"/>
              </a:ext>
            </a:extLst>
          </p:cNvPr>
          <p:cNvSpPr/>
          <p:nvPr/>
        </p:nvSpPr>
        <p:spPr>
          <a:xfrm>
            <a:off x="7658648" y="886464"/>
            <a:ext cx="70213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6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Etapas do Pipeline (Visão Geral)</a:t>
            </a:r>
            <a:endParaRPr lang="en-US" sz="6000" dirty="0"/>
          </a:p>
        </p:txBody>
      </p:sp>
      <p:pic>
        <p:nvPicPr>
          <p:cNvPr id="51" name="Image 1" descr="preencoded.png">
            <a:extLst>
              <a:ext uri="{FF2B5EF4-FFF2-40B4-BE49-F238E27FC236}">
                <a16:creationId xmlns:a16="http://schemas.microsoft.com/office/drawing/2014/main" id="{98F31D1D-7C51-0532-9D35-9CB0CB5B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48" y="1725617"/>
            <a:ext cx="907256" cy="1335762"/>
          </a:xfrm>
          <a:prstGeom prst="rect">
            <a:avLst/>
          </a:prstGeom>
        </p:spPr>
      </p:pic>
      <p:sp>
        <p:nvSpPr>
          <p:cNvPr id="52" name="Text 1">
            <a:extLst>
              <a:ext uri="{FF2B5EF4-FFF2-40B4-BE49-F238E27FC236}">
                <a16:creationId xmlns:a16="http://schemas.microsoft.com/office/drawing/2014/main" id="{AC18F504-B1F5-8647-16D5-C5C159A7E5D2}"/>
              </a:ext>
            </a:extLst>
          </p:cNvPr>
          <p:cNvSpPr/>
          <p:nvPr/>
        </p:nvSpPr>
        <p:spPr>
          <a:xfrm>
            <a:off x="8838081" y="190706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Extração</a:t>
            </a:r>
            <a:endParaRPr lang="en-US" sz="2800" dirty="0"/>
          </a:p>
        </p:txBody>
      </p:sp>
      <p:sp>
        <p:nvSpPr>
          <p:cNvPr id="53" name="Text 2">
            <a:extLst>
              <a:ext uri="{FF2B5EF4-FFF2-40B4-BE49-F238E27FC236}">
                <a16:creationId xmlns:a16="http://schemas.microsoft.com/office/drawing/2014/main" id="{F01DC5CF-4F44-3391-40B4-50CC31ABA9B8}"/>
              </a:ext>
            </a:extLst>
          </p:cNvPr>
          <p:cNvSpPr/>
          <p:nvPr/>
        </p:nvSpPr>
        <p:spPr>
          <a:xfrm>
            <a:off x="8838081" y="2299379"/>
            <a:ext cx="845292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Consumo da API SISAGUA para obtenção dos dados brutos sobre qualidade da água.</a:t>
            </a:r>
            <a:endParaRPr lang="en-US" sz="2400" dirty="0"/>
          </a:p>
        </p:txBody>
      </p:sp>
      <p:pic>
        <p:nvPicPr>
          <p:cNvPr id="54" name="Image 2" descr="preencoded.png">
            <a:extLst>
              <a:ext uri="{FF2B5EF4-FFF2-40B4-BE49-F238E27FC236}">
                <a16:creationId xmlns:a16="http://schemas.microsoft.com/office/drawing/2014/main" id="{168F2967-9DC9-D664-03F7-A52776BD2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648" y="3442379"/>
            <a:ext cx="907256" cy="1335762"/>
          </a:xfrm>
          <a:prstGeom prst="rect">
            <a:avLst/>
          </a:prstGeom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FC99CFB1-F0A0-E6D6-C242-A3C7BF5B3372}"/>
              </a:ext>
            </a:extLst>
          </p:cNvPr>
          <p:cNvSpPr/>
          <p:nvPr/>
        </p:nvSpPr>
        <p:spPr>
          <a:xfrm>
            <a:off x="8838081" y="362383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Transformação</a:t>
            </a:r>
            <a:endParaRPr lang="en-US" sz="2800" dirty="0"/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6E6BEDD0-68A6-6DA6-DBE7-2BFA5AF87BC1}"/>
              </a:ext>
            </a:extLst>
          </p:cNvPr>
          <p:cNvSpPr/>
          <p:nvPr/>
        </p:nvSpPr>
        <p:spPr>
          <a:xfrm>
            <a:off x="8838081" y="4016141"/>
            <a:ext cx="845292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Limpeza e padronização dos dados utilizando bibliotecas Python especializadas.</a:t>
            </a:r>
            <a:endParaRPr lang="en-US" sz="2400" dirty="0"/>
          </a:p>
        </p:txBody>
      </p:sp>
      <p:pic>
        <p:nvPicPr>
          <p:cNvPr id="57" name="Image 3" descr="preencoded.png">
            <a:extLst>
              <a:ext uri="{FF2B5EF4-FFF2-40B4-BE49-F238E27FC236}">
                <a16:creationId xmlns:a16="http://schemas.microsoft.com/office/drawing/2014/main" id="{24FA907D-3F36-D807-F059-FFAEA7869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0371" y="5142399"/>
            <a:ext cx="907256" cy="1335762"/>
          </a:xfrm>
          <a:prstGeom prst="rect">
            <a:avLst/>
          </a:prstGeom>
        </p:spPr>
      </p:pic>
      <p:sp>
        <p:nvSpPr>
          <p:cNvPr id="58" name="Text 5">
            <a:extLst>
              <a:ext uri="{FF2B5EF4-FFF2-40B4-BE49-F238E27FC236}">
                <a16:creationId xmlns:a16="http://schemas.microsoft.com/office/drawing/2014/main" id="{3C0DB603-08E8-1EF6-CE67-1DB58FF17095}"/>
              </a:ext>
            </a:extLst>
          </p:cNvPr>
          <p:cNvSpPr/>
          <p:nvPr/>
        </p:nvSpPr>
        <p:spPr>
          <a:xfrm>
            <a:off x="8849804" y="532385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Armazenamento</a:t>
            </a:r>
            <a:endParaRPr lang="en-US" sz="2800" dirty="0"/>
          </a:p>
        </p:txBody>
      </p:sp>
      <p:sp>
        <p:nvSpPr>
          <p:cNvPr id="59" name="Text 6">
            <a:extLst>
              <a:ext uri="{FF2B5EF4-FFF2-40B4-BE49-F238E27FC236}">
                <a16:creationId xmlns:a16="http://schemas.microsoft.com/office/drawing/2014/main" id="{D4F7E046-99C6-23EF-26D0-6DD7742831E5}"/>
              </a:ext>
            </a:extLst>
          </p:cNvPr>
          <p:cNvSpPr/>
          <p:nvPr/>
        </p:nvSpPr>
        <p:spPr>
          <a:xfrm>
            <a:off x="8849804" y="5716161"/>
            <a:ext cx="845292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do ecossistema Hadoop para armazenar dados tratados de forma distribuída.</a:t>
            </a:r>
            <a:endParaRPr lang="en-US" sz="24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99B32C7-72D1-4750-3CF6-B90E77987F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648" y="6842105"/>
            <a:ext cx="907256" cy="1335762"/>
          </a:xfrm>
          <a:prstGeom prst="rect">
            <a:avLst/>
          </a:prstGeom>
        </p:spPr>
      </p:pic>
      <p:sp>
        <p:nvSpPr>
          <p:cNvPr id="61" name="Text 7">
            <a:extLst>
              <a:ext uri="{FF2B5EF4-FFF2-40B4-BE49-F238E27FC236}">
                <a16:creationId xmlns:a16="http://schemas.microsoft.com/office/drawing/2014/main" id="{98B5A215-A650-B971-9BC0-778FFD36A72C}"/>
              </a:ext>
            </a:extLst>
          </p:cNvPr>
          <p:cNvSpPr/>
          <p:nvPr/>
        </p:nvSpPr>
        <p:spPr>
          <a:xfrm>
            <a:off x="8838081" y="702355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Orquestração</a:t>
            </a:r>
            <a:endParaRPr lang="en-US" sz="2800" dirty="0"/>
          </a:p>
        </p:txBody>
      </p:sp>
      <p:sp>
        <p:nvSpPr>
          <p:cNvPr id="62" name="Text 8">
            <a:extLst>
              <a:ext uri="{FF2B5EF4-FFF2-40B4-BE49-F238E27FC236}">
                <a16:creationId xmlns:a16="http://schemas.microsoft.com/office/drawing/2014/main" id="{9B2B427E-A022-4818-60EF-53090F813494}"/>
              </a:ext>
            </a:extLst>
          </p:cNvPr>
          <p:cNvSpPr/>
          <p:nvPr/>
        </p:nvSpPr>
        <p:spPr>
          <a:xfrm>
            <a:off x="8838081" y="7415867"/>
            <a:ext cx="845292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Apache Airflow gerenciando e monitorando todos os fluxos de trabalho automaticamente.</a:t>
            </a:r>
            <a:endParaRPr 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238" y="892225"/>
            <a:ext cx="5824835" cy="70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63"/>
              </a:lnSpc>
            </a:pPr>
            <a:r>
              <a:rPr lang="en-US" sz="443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Modelagem Preditiva</a:t>
            </a:r>
            <a:endParaRPr lang="en-US" sz="4438" dirty="0"/>
          </a:p>
        </p:txBody>
      </p:sp>
      <p:sp>
        <p:nvSpPr>
          <p:cNvPr id="4" name="Shape 1"/>
          <p:cNvSpPr/>
          <p:nvPr/>
        </p:nvSpPr>
        <p:spPr>
          <a:xfrm>
            <a:off x="7850238" y="1941165"/>
            <a:ext cx="170110" cy="1216075"/>
          </a:xfrm>
          <a:prstGeom prst="roundRect">
            <a:avLst>
              <a:gd name="adj" fmla="val 5600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5" name="Text 2"/>
          <p:cNvSpPr/>
          <p:nvPr/>
        </p:nvSpPr>
        <p:spPr>
          <a:xfrm>
            <a:off x="8360569" y="1941165"/>
            <a:ext cx="333895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Modelo de Classificação</a:t>
            </a:r>
            <a:endParaRPr lang="en-US" sz="2188" dirty="0"/>
          </a:p>
        </p:txBody>
      </p:sp>
      <p:sp>
        <p:nvSpPr>
          <p:cNvPr id="6" name="Text 3"/>
          <p:cNvSpPr/>
          <p:nvPr/>
        </p:nvSpPr>
        <p:spPr>
          <a:xfrm>
            <a:off x="8360569" y="2431555"/>
            <a:ext cx="8935194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Implementação de algoritmo Random Forest para prever conformidade dos parâmetros da água.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190459" y="3384054"/>
            <a:ext cx="170110" cy="1216075"/>
          </a:xfrm>
          <a:prstGeom prst="roundRect">
            <a:avLst>
              <a:gd name="adj" fmla="val 5600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8" name="Text 5"/>
          <p:cNvSpPr/>
          <p:nvPr/>
        </p:nvSpPr>
        <p:spPr>
          <a:xfrm>
            <a:off x="8700790" y="3384054"/>
            <a:ext cx="3466208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Processo de Treinamento</a:t>
            </a:r>
            <a:endParaRPr lang="en-US" sz="2188" dirty="0"/>
          </a:p>
        </p:txBody>
      </p:sp>
      <p:sp>
        <p:nvSpPr>
          <p:cNvPr id="9" name="Text 6"/>
          <p:cNvSpPr/>
          <p:nvPr/>
        </p:nvSpPr>
        <p:spPr>
          <a:xfrm>
            <a:off x="8700790" y="3874443"/>
            <a:ext cx="8594973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Divisão dos dados em conjuntos de treino e teste, com validação cruzada e otimização de hiperparâmetros.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530679" y="4826943"/>
            <a:ext cx="170110" cy="853231"/>
          </a:xfrm>
          <a:prstGeom prst="roundRect">
            <a:avLst>
              <a:gd name="adj" fmla="val 5600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11" name="Text 8"/>
          <p:cNvSpPr/>
          <p:nvPr/>
        </p:nvSpPr>
        <p:spPr>
          <a:xfrm>
            <a:off x="9041012" y="4826943"/>
            <a:ext cx="3391941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Validação de Resultados</a:t>
            </a:r>
            <a:endParaRPr lang="en-US" sz="2188" dirty="0"/>
          </a:p>
        </p:txBody>
      </p:sp>
      <p:sp>
        <p:nvSpPr>
          <p:cNvPr id="12" name="Text 9"/>
          <p:cNvSpPr/>
          <p:nvPr/>
        </p:nvSpPr>
        <p:spPr>
          <a:xfrm>
            <a:off x="9041011" y="5317331"/>
            <a:ext cx="8254753" cy="362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Avaliação através de métricas de precisão, recall, F1-score e matriz de confusão.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870900" y="5906989"/>
            <a:ext cx="170110" cy="1216075"/>
          </a:xfrm>
          <a:prstGeom prst="roundRect">
            <a:avLst>
              <a:gd name="adj" fmla="val 56004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14" name="Text 11"/>
          <p:cNvSpPr/>
          <p:nvPr/>
        </p:nvSpPr>
        <p:spPr>
          <a:xfrm>
            <a:off x="9381233" y="5906989"/>
            <a:ext cx="4141589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Persistência e Implementação</a:t>
            </a:r>
            <a:endParaRPr lang="en-US" sz="2188" dirty="0"/>
          </a:p>
        </p:txBody>
      </p:sp>
      <p:sp>
        <p:nvSpPr>
          <p:cNvPr id="15" name="Text 12"/>
          <p:cNvSpPr/>
          <p:nvPr/>
        </p:nvSpPr>
        <p:spPr>
          <a:xfrm>
            <a:off x="9381233" y="6397378"/>
            <a:ext cx="7914531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Salvamento do modelo treinado com joblib para integração com sistemas de monitoramento.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50238" y="7604969"/>
            <a:ext cx="9445526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escolha do modelo de classificação se justifica pela necessidade de categorizar amostras como conformes ou não conformes, priorizando alta sensibilidade para minimizar falsos negativos.</a:t>
            </a:r>
            <a:endParaRPr lang="en-US" sz="175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8" y="1241673"/>
            <a:ext cx="5826026" cy="70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63"/>
              </a:lnSpc>
            </a:pPr>
            <a:r>
              <a:rPr lang="en-US" sz="4438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Resultados e Insights</a:t>
            </a:r>
            <a:endParaRPr lang="en-US" sz="4438" dirty="0"/>
          </a:p>
        </p:txBody>
      </p:sp>
      <p:sp>
        <p:nvSpPr>
          <p:cNvPr id="4" name="Shape 1"/>
          <p:cNvSpPr/>
          <p:nvPr/>
        </p:nvSpPr>
        <p:spPr>
          <a:xfrm>
            <a:off x="992238" y="2290614"/>
            <a:ext cx="4609356" cy="3276154"/>
          </a:xfrm>
          <a:prstGeom prst="roundRect">
            <a:avLst>
              <a:gd name="adj" fmla="val 290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5" name="Text 2"/>
          <p:cNvSpPr/>
          <p:nvPr/>
        </p:nvSpPr>
        <p:spPr>
          <a:xfrm>
            <a:off x="1228576" y="2526953"/>
            <a:ext cx="2973140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Destaques da Análise</a:t>
            </a:r>
            <a:endParaRPr lang="en-US" sz="2188" dirty="0"/>
          </a:p>
        </p:txBody>
      </p:sp>
      <p:sp>
        <p:nvSpPr>
          <p:cNvPr id="6" name="Text 3"/>
          <p:cNvSpPr/>
          <p:nvPr/>
        </p:nvSpPr>
        <p:spPr>
          <a:xfrm>
            <a:off x="1228576" y="3017342"/>
            <a:ext cx="4136678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Identificação de padrões sazonais claros na qualidade da água, especialmente durante o período chuvoso.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28576" y="4241899"/>
            <a:ext cx="4136678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Correlação significativa entre parâmetros físico-químicos e ocorrência de contaminação microbiológica.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828408" y="2290614"/>
            <a:ext cx="4609356" cy="3276154"/>
          </a:xfrm>
          <a:prstGeom prst="roundRect">
            <a:avLst>
              <a:gd name="adj" fmla="val 290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9" name="Text 6"/>
          <p:cNvSpPr/>
          <p:nvPr/>
        </p:nvSpPr>
        <p:spPr>
          <a:xfrm>
            <a:off x="6064746" y="2526953"/>
            <a:ext cx="3320653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Problemas Identificados</a:t>
            </a:r>
            <a:endParaRPr lang="en-US" sz="2188" dirty="0"/>
          </a:p>
        </p:txBody>
      </p:sp>
      <p:sp>
        <p:nvSpPr>
          <p:cNvPr id="10" name="Text 7"/>
          <p:cNvSpPr/>
          <p:nvPr/>
        </p:nvSpPr>
        <p:spPr>
          <a:xfrm>
            <a:off x="6064746" y="3017342"/>
            <a:ext cx="4136678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Municípios do semiárido apresentam maiores desafios para manutenção dos padrões de potabilidade.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64746" y="4241899"/>
            <a:ext cx="4136678" cy="1088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Sistemas simplificados de tratamento mostram maior vulnerabilidade em períodos de chuva intensa.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92238" y="5793581"/>
            <a:ext cx="9445526" cy="2550468"/>
          </a:xfrm>
          <a:prstGeom prst="roundRect">
            <a:avLst>
              <a:gd name="adj" fmla="val 373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13" name="Text 10"/>
          <p:cNvSpPr/>
          <p:nvPr/>
        </p:nvSpPr>
        <p:spPr>
          <a:xfrm>
            <a:off x="1228576" y="6029920"/>
            <a:ext cx="2835325" cy="35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88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Aplicações Práticas</a:t>
            </a:r>
            <a:endParaRPr lang="en-US" sz="2188" dirty="0"/>
          </a:p>
        </p:txBody>
      </p:sp>
      <p:sp>
        <p:nvSpPr>
          <p:cNvPr id="14" name="Text 11"/>
          <p:cNvSpPr/>
          <p:nvPr/>
        </p:nvSpPr>
        <p:spPr>
          <a:xfrm>
            <a:off x="1228576" y="6520310"/>
            <a:ext cx="8972848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Modelo preditivo permite antecipar riscos de não conformidade com base em tendências históricas.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28576" y="7382025"/>
            <a:ext cx="8972848" cy="725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13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Dashboard interativo fornece suporte à decisão para autoridades sanitárias e gestores públicos.</a:t>
            </a:r>
            <a:endParaRPr lang="en-US" sz="17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8599141"/>
            <a:ext cx="1871216" cy="44618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98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3337" y="764828"/>
            <a:ext cx="6537126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38"/>
              </a:lnSpc>
            </a:pPr>
            <a:r>
              <a:rPr lang="en-US" sz="4375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Considerações Técnicas</a:t>
            </a:r>
            <a:endParaRPr lang="en-US" sz="4375" dirty="0"/>
          </a:p>
        </p:txBody>
      </p:sp>
      <p:sp>
        <p:nvSpPr>
          <p:cNvPr id="4" name="Shape 1"/>
          <p:cNvSpPr/>
          <p:nvPr/>
        </p:nvSpPr>
        <p:spPr>
          <a:xfrm>
            <a:off x="1223516" y="1793826"/>
            <a:ext cx="28575" cy="6413004"/>
          </a:xfrm>
          <a:prstGeom prst="roundRect">
            <a:avLst>
              <a:gd name="adj" fmla="val 327036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pt-BR" sz="2250"/>
          </a:p>
        </p:txBody>
      </p:sp>
      <p:sp>
        <p:nvSpPr>
          <p:cNvPr id="5" name="Shape 2"/>
          <p:cNvSpPr/>
          <p:nvPr/>
        </p:nvSpPr>
        <p:spPr>
          <a:xfrm>
            <a:off x="1445196" y="2029718"/>
            <a:ext cx="667494" cy="28575"/>
          </a:xfrm>
          <a:prstGeom prst="roundRect">
            <a:avLst>
              <a:gd name="adj" fmla="val 327036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pt-BR" sz="2250"/>
          </a:p>
        </p:txBody>
      </p:sp>
      <p:sp>
        <p:nvSpPr>
          <p:cNvPr id="6" name="Shape 3"/>
          <p:cNvSpPr/>
          <p:nvPr/>
        </p:nvSpPr>
        <p:spPr>
          <a:xfrm>
            <a:off x="973262" y="1793826"/>
            <a:ext cx="500509" cy="500509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05" y="1835423"/>
            <a:ext cx="333673" cy="4171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36155" y="1870174"/>
            <a:ext cx="282773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8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Desafios com Airflow</a:t>
            </a:r>
            <a:endParaRPr lang="en-US" sz="2188" dirty="0"/>
          </a:p>
        </p:txBody>
      </p:sp>
      <p:sp>
        <p:nvSpPr>
          <p:cNvPr id="9" name="Text 5"/>
          <p:cNvSpPr/>
          <p:nvPr/>
        </p:nvSpPr>
        <p:spPr>
          <a:xfrm>
            <a:off x="2336156" y="2351336"/>
            <a:ext cx="812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Configuração complexa de dependências entre tarefas e tratamento de falhas de conexão com a API.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445196" y="3744218"/>
            <a:ext cx="667494" cy="28575"/>
          </a:xfrm>
          <a:prstGeom prst="roundRect">
            <a:avLst>
              <a:gd name="adj" fmla="val 327036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pt-BR" sz="2250"/>
          </a:p>
        </p:txBody>
      </p:sp>
      <p:sp>
        <p:nvSpPr>
          <p:cNvPr id="11" name="Shape 7"/>
          <p:cNvSpPr/>
          <p:nvPr/>
        </p:nvSpPr>
        <p:spPr>
          <a:xfrm>
            <a:off x="973262" y="3508326"/>
            <a:ext cx="500509" cy="500509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12" name="Text 8"/>
          <p:cNvSpPr/>
          <p:nvPr/>
        </p:nvSpPr>
        <p:spPr>
          <a:xfrm>
            <a:off x="1056605" y="3549923"/>
            <a:ext cx="333673" cy="41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9"/>
          <p:cNvSpPr/>
          <p:nvPr/>
        </p:nvSpPr>
        <p:spPr>
          <a:xfrm>
            <a:off x="2336156" y="3584674"/>
            <a:ext cx="325829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8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Integração com Hadoop</a:t>
            </a:r>
            <a:endParaRPr lang="en-US" sz="2188" dirty="0"/>
          </a:p>
        </p:txBody>
      </p:sp>
      <p:sp>
        <p:nvSpPr>
          <p:cNvPr id="14" name="Text 10"/>
          <p:cNvSpPr/>
          <p:nvPr/>
        </p:nvSpPr>
        <p:spPr>
          <a:xfrm>
            <a:off x="2336156" y="4065836"/>
            <a:ext cx="812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Otimização do armazenamento e processamento distribuído para grandes volumes de dados históricos.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445196" y="5458718"/>
            <a:ext cx="667494" cy="28575"/>
          </a:xfrm>
          <a:prstGeom prst="roundRect">
            <a:avLst>
              <a:gd name="adj" fmla="val 327036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pt-BR" sz="2250"/>
          </a:p>
        </p:txBody>
      </p:sp>
      <p:sp>
        <p:nvSpPr>
          <p:cNvPr id="16" name="Shape 12"/>
          <p:cNvSpPr/>
          <p:nvPr/>
        </p:nvSpPr>
        <p:spPr>
          <a:xfrm>
            <a:off x="973262" y="5222826"/>
            <a:ext cx="500509" cy="500509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sp>
        <p:nvSpPr>
          <p:cNvPr id="17" name="Text 13"/>
          <p:cNvSpPr/>
          <p:nvPr/>
        </p:nvSpPr>
        <p:spPr>
          <a:xfrm>
            <a:off x="1056605" y="5264423"/>
            <a:ext cx="333673" cy="41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625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25" dirty="0"/>
          </a:p>
        </p:txBody>
      </p:sp>
      <p:sp>
        <p:nvSpPr>
          <p:cNvPr id="18" name="Text 14"/>
          <p:cNvSpPr/>
          <p:nvPr/>
        </p:nvSpPr>
        <p:spPr>
          <a:xfrm>
            <a:off x="2336155" y="5299174"/>
            <a:ext cx="3844975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8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Estruturação do PostgreSQL</a:t>
            </a:r>
            <a:endParaRPr lang="en-US" sz="2188" dirty="0"/>
          </a:p>
        </p:txBody>
      </p:sp>
      <p:sp>
        <p:nvSpPr>
          <p:cNvPr id="19" name="Text 15"/>
          <p:cNvSpPr/>
          <p:nvPr/>
        </p:nvSpPr>
        <p:spPr>
          <a:xfrm>
            <a:off x="2336156" y="5780336"/>
            <a:ext cx="812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Projeto cuidadoso do esquema relacional para permitir consultas eficientes e integridade referencial.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1445196" y="7173218"/>
            <a:ext cx="667494" cy="28575"/>
          </a:xfrm>
          <a:prstGeom prst="roundRect">
            <a:avLst>
              <a:gd name="adj" fmla="val 327036"/>
            </a:avLst>
          </a:prstGeom>
          <a:solidFill>
            <a:srgbClr val="C8CACF"/>
          </a:solidFill>
          <a:ln/>
        </p:spPr>
        <p:txBody>
          <a:bodyPr/>
          <a:lstStyle/>
          <a:p>
            <a:endParaRPr lang="pt-BR" sz="2250"/>
          </a:p>
        </p:txBody>
      </p:sp>
      <p:sp>
        <p:nvSpPr>
          <p:cNvPr id="21" name="Shape 17"/>
          <p:cNvSpPr/>
          <p:nvPr/>
        </p:nvSpPr>
        <p:spPr>
          <a:xfrm>
            <a:off x="973262" y="6937326"/>
            <a:ext cx="500509" cy="500509"/>
          </a:xfrm>
          <a:prstGeom prst="roundRect">
            <a:avLst>
              <a:gd name="adj" fmla="val 18671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pt-BR" sz="225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05" y="6978923"/>
            <a:ext cx="333673" cy="41716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2336156" y="7013674"/>
            <a:ext cx="278115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88"/>
              </a:lnSpc>
            </a:pPr>
            <a:r>
              <a:rPr lang="en-US" sz="2188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Lições Aprendidas</a:t>
            </a:r>
            <a:endParaRPr lang="en-US" sz="2188" dirty="0"/>
          </a:p>
        </p:txBody>
      </p:sp>
      <p:sp>
        <p:nvSpPr>
          <p:cNvPr id="24" name="Text 19"/>
          <p:cNvSpPr/>
          <p:nvPr/>
        </p:nvSpPr>
        <p:spPr>
          <a:xfrm>
            <a:off x="2336156" y="7494836"/>
            <a:ext cx="8120509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Importância de testes robustos, monitoramento contínuo e documentação detalhada em pipelines de dados.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73337" y="8457011"/>
            <a:ext cx="948332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implementação de uma arquitetura de dados completa exigiu a superação de diversos desafios técnicos, resultando em um sistema escalável e resiliente para análise contínua dos dados do SISAGUA.</a:t>
            </a:r>
            <a:endParaRPr lang="en-US" sz="17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992238" y="1493192"/>
            <a:ext cx="9445526" cy="1771947"/>
            <a:chOff x="0" y="0"/>
            <a:chExt cx="12594035" cy="23625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45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Conclusão</a:t>
              </a:r>
              <a:r>
                <a:rPr lang="en-US" sz="4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 </a:t>
              </a:r>
              <a:r>
                <a:rPr lang="en-US" sz="4500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Próximos</a:t>
              </a:r>
              <a:r>
                <a:rPr lang="en-US" sz="4500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Passos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992238" y="3690343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2835027" y="3973860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Resumo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835027" y="4586882"/>
            <a:ext cx="7602736" cy="453629"/>
            <a:chOff x="0" y="0"/>
            <a:chExt cx="10136982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Pipeline completo, análise sólida e predições úteis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992238" y="539144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2835027" y="5674965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Próximos Passos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35027" y="6287989"/>
            <a:ext cx="7602736" cy="453629"/>
            <a:chOff x="0" y="0"/>
            <a:chExt cx="10136982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Automatizar monitoramento e expandir modelos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992238" y="709255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5" b="-5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6" name="Group 26"/>
          <p:cNvGrpSpPr/>
          <p:nvPr/>
        </p:nvGrpSpPr>
        <p:grpSpPr>
          <a:xfrm>
            <a:off x="2835027" y="7376071"/>
            <a:ext cx="3544044" cy="442912"/>
            <a:chOff x="0" y="0"/>
            <a:chExt cx="4725392" cy="5905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Foco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35027" y="7989094"/>
            <a:ext cx="7602736" cy="453629"/>
            <a:chOff x="0" y="0"/>
            <a:chExt cx="10136982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10136982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Melhoria contínua e integração com novas fontes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310989" y="584299"/>
            <a:ext cx="15134424" cy="963701"/>
            <a:chOff x="0" y="0"/>
            <a:chExt cx="20179232" cy="1284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179232" cy="1284935"/>
            </a:xfrm>
            <a:custGeom>
              <a:avLst/>
              <a:gdLst/>
              <a:ahLst/>
              <a:cxnLst/>
              <a:rect l="l" t="t" r="r" b="b"/>
              <a:pathLst>
                <a:path w="20179232" h="1284935">
                  <a:moveTo>
                    <a:pt x="0" y="0"/>
                  </a:moveTo>
                  <a:lnTo>
                    <a:pt x="20179232" y="0"/>
                  </a:lnTo>
                  <a:lnTo>
                    <a:pt x="20179232" y="1284935"/>
                  </a:lnTo>
                  <a:lnTo>
                    <a:pt x="0" y="12849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179232" cy="13135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Preparação do Ambiente Hadoop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8499" y="609749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10989" y="1691877"/>
            <a:ext cx="12591080" cy="652852"/>
            <a:chOff x="0" y="0"/>
            <a:chExt cx="16788107" cy="8704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788107" cy="870469"/>
            </a:xfrm>
            <a:custGeom>
              <a:avLst/>
              <a:gdLst/>
              <a:ahLst/>
              <a:cxnLst/>
              <a:rect l="l" t="t" r="r" b="b"/>
              <a:pathLst>
                <a:path w="16788107" h="870469">
                  <a:moveTo>
                    <a:pt x="0" y="0"/>
                  </a:moveTo>
                  <a:lnTo>
                    <a:pt x="16788107" y="0"/>
                  </a:lnTo>
                  <a:lnTo>
                    <a:pt x="16788107" y="870469"/>
                  </a:lnTo>
                  <a:lnTo>
                    <a:pt x="0" y="8704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788107" cy="918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40"/>
                </a:lnSpc>
              </a:pPr>
              <a:r>
                <a:rPr lang="en-US" sz="30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Organizar o Hadoop para receber os dados: hdfs dfs mkdir /dadostrabalhocd</a:t>
              </a:r>
            </a:p>
          </p:txBody>
        </p:sp>
      </p:grpSp>
      <p:sp>
        <p:nvSpPr>
          <p:cNvPr id="16" name="Freeform 16" descr="Tela preta com letras brancas  O conteúdo gerado por IA pode estar incorreto."/>
          <p:cNvSpPr/>
          <p:nvPr/>
        </p:nvSpPr>
        <p:spPr>
          <a:xfrm>
            <a:off x="1310989" y="2834351"/>
            <a:ext cx="15134424" cy="3958015"/>
          </a:xfrm>
          <a:custGeom>
            <a:avLst/>
            <a:gdLst/>
            <a:ahLst/>
            <a:cxnLst/>
            <a:rect l="l" t="t" r="r" b="b"/>
            <a:pathLst>
              <a:path w="15134424" h="3958015">
                <a:moveTo>
                  <a:pt x="0" y="0"/>
                </a:moveTo>
                <a:lnTo>
                  <a:pt x="15134423" y="0"/>
                </a:lnTo>
                <a:lnTo>
                  <a:pt x="15134423" y="3958015"/>
                </a:lnTo>
                <a:lnTo>
                  <a:pt x="0" y="39580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" b="-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7" name="Group 17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8" name="Freeform 18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93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1208405" y="583241"/>
            <a:ext cx="12475166" cy="1204209"/>
            <a:chOff x="0" y="0"/>
            <a:chExt cx="16633555" cy="1605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33554" cy="1605612"/>
            </a:xfrm>
            <a:custGeom>
              <a:avLst/>
              <a:gdLst/>
              <a:ahLst/>
              <a:cxnLst/>
              <a:rect l="l" t="t" r="r" b="b"/>
              <a:pathLst>
                <a:path w="16633554" h="1605612">
                  <a:moveTo>
                    <a:pt x="0" y="0"/>
                  </a:moveTo>
                  <a:lnTo>
                    <a:pt x="16633554" y="0"/>
                  </a:lnTo>
                  <a:lnTo>
                    <a:pt x="16633554" y="1605612"/>
                  </a:lnTo>
                  <a:lnTo>
                    <a:pt x="0" y="16056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633555" cy="16341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 DAG no Airflow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8405" y="1392516"/>
            <a:ext cx="16077485" cy="1154162"/>
            <a:chOff x="0" y="0"/>
            <a:chExt cx="21436647" cy="15388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436647" cy="1538883"/>
            </a:xfrm>
            <a:custGeom>
              <a:avLst/>
              <a:gdLst/>
              <a:ahLst/>
              <a:cxnLst/>
              <a:rect l="l" t="t" r="r" b="b"/>
              <a:pathLst>
                <a:path w="21436647" h="1538883">
                  <a:moveTo>
                    <a:pt x="0" y="0"/>
                  </a:moveTo>
                  <a:lnTo>
                    <a:pt x="21436647" y="0"/>
                  </a:lnTo>
                  <a:lnTo>
                    <a:pt x="21436647" y="1538883"/>
                  </a:lnTo>
                  <a:lnTo>
                    <a:pt x="0" y="1538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1436647" cy="15865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99"/>
                </a:lnSpc>
              </a:pP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Criar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uma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DAG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responsável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por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extrair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transformar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e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carregar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(ETL) dados do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sistema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SISAGUA para o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estado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do Ceará (CE)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diferentes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, com o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objetivo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principal de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extrair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todos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dados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disponíveis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da API do SISAGUA para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especificados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(2020-2024) e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armazená-los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no HDFS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224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formato</a:t>
              </a:r>
              <a:r>
                <a:rPr lang="en-US" sz="224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Parquet.</a:t>
              </a:r>
            </a:p>
          </p:txBody>
        </p:sp>
      </p:grpSp>
      <p:sp>
        <p:nvSpPr>
          <p:cNvPr id="13" name="Freeform 13" descr="Texto  O conteúdo gerado por IA pode estar incorreto."/>
          <p:cNvSpPr/>
          <p:nvPr/>
        </p:nvSpPr>
        <p:spPr>
          <a:xfrm>
            <a:off x="1591020" y="2718129"/>
            <a:ext cx="6141030" cy="6491112"/>
          </a:xfrm>
          <a:custGeom>
            <a:avLst/>
            <a:gdLst/>
            <a:ahLst/>
            <a:cxnLst/>
            <a:rect l="l" t="t" r="r" b="b"/>
            <a:pathLst>
              <a:path w="6141030" h="6491112">
                <a:moveTo>
                  <a:pt x="0" y="0"/>
                </a:moveTo>
                <a:lnTo>
                  <a:pt x="6141030" y="0"/>
                </a:lnTo>
                <a:lnTo>
                  <a:pt x="6141030" y="6491112"/>
                </a:lnTo>
                <a:lnTo>
                  <a:pt x="0" y="6491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 descr="Texto  O conteúdo gerado por IA pode estar incorreto."/>
          <p:cNvSpPr/>
          <p:nvPr/>
        </p:nvSpPr>
        <p:spPr>
          <a:xfrm>
            <a:off x="10031730" y="2459454"/>
            <a:ext cx="6391838" cy="7008462"/>
          </a:xfrm>
          <a:custGeom>
            <a:avLst/>
            <a:gdLst/>
            <a:ahLst/>
            <a:cxnLst/>
            <a:rect l="l" t="t" r="r" b="b"/>
            <a:pathLst>
              <a:path w="6391838" h="7008462">
                <a:moveTo>
                  <a:pt x="0" y="0"/>
                </a:moveTo>
                <a:lnTo>
                  <a:pt x="6391838" y="0"/>
                </a:lnTo>
                <a:lnTo>
                  <a:pt x="6391838" y="7008462"/>
                </a:lnTo>
                <a:lnTo>
                  <a:pt x="0" y="7008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1729" y="9383003"/>
            <a:ext cx="6799612" cy="836312"/>
            <a:chOff x="0" y="0"/>
            <a:chExt cx="9066150" cy="11150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66150" cy="1115082"/>
            </a:xfrm>
            <a:custGeom>
              <a:avLst/>
              <a:gdLst/>
              <a:ahLst/>
              <a:cxnLst/>
              <a:rect l="l" t="t" r="r" b="b"/>
              <a:pathLst>
                <a:path w="9066150" h="1115082">
                  <a:moveTo>
                    <a:pt x="0" y="0"/>
                  </a:moveTo>
                  <a:lnTo>
                    <a:pt x="9066150" y="0"/>
                  </a:lnTo>
                  <a:lnTo>
                    <a:pt x="9066150" y="1115082"/>
                  </a:lnTo>
                  <a:lnTo>
                    <a:pt x="0" y="111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9066150" cy="1124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00"/>
                </a:lnSpc>
              </a:pPr>
              <a:r>
                <a:rPr lang="en-US" sz="175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Importa todas as bibliotecas e define as configurações essenciais para uma DAG do Airflow extrair dados da API SISAGUA (CE) e armazenar dados 2020-2024 no HDFS.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22" name="Freeform 22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031730" y="9565290"/>
            <a:ext cx="6844936" cy="654025"/>
            <a:chOff x="0" y="0"/>
            <a:chExt cx="9126581" cy="8720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26581" cy="872033"/>
            </a:xfrm>
            <a:custGeom>
              <a:avLst/>
              <a:gdLst/>
              <a:ahLst/>
              <a:cxnLst/>
              <a:rect l="l" t="t" r="r" b="b"/>
              <a:pathLst>
                <a:path w="9126581" h="872033">
                  <a:moveTo>
                    <a:pt x="0" y="0"/>
                  </a:moveTo>
                  <a:lnTo>
                    <a:pt x="9126581" y="0"/>
                  </a:lnTo>
                  <a:lnTo>
                    <a:pt x="9126581" y="872033"/>
                  </a:lnTo>
                  <a:lnTo>
                    <a:pt x="0" y="872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9126581" cy="8815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100"/>
                </a:lnSpc>
              </a:pPr>
              <a:r>
                <a:rPr lang="en-US" sz="175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configura uma sessão HTTP com reconexão automática e limites de requisições para evitar falhas na API .</a:t>
              </a:r>
            </a:p>
          </p:txBody>
        </p:sp>
      </p:grpSp>
      <p:sp>
        <p:nvSpPr>
          <p:cNvPr id="27" name="Freeform 27"/>
          <p:cNvSpPr/>
          <p:nvPr/>
        </p:nvSpPr>
        <p:spPr>
          <a:xfrm rot="6845297">
            <a:off x="55328" y="8308172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4" y="0"/>
                </a:lnTo>
                <a:lnTo>
                  <a:pt x="1705244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 rot="6330102">
            <a:off x="8623615" y="8691645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4" y="0"/>
                </a:lnTo>
                <a:lnTo>
                  <a:pt x="1705244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Texto  O conteúdo gerado por IA pode estar incorreto."/>
          <p:cNvSpPr/>
          <p:nvPr/>
        </p:nvSpPr>
        <p:spPr>
          <a:xfrm>
            <a:off x="1650156" y="2161759"/>
            <a:ext cx="6746875" cy="6302375"/>
          </a:xfrm>
          <a:custGeom>
            <a:avLst/>
            <a:gdLst/>
            <a:ahLst/>
            <a:cxnLst/>
            <a:rect l="l" t="t" r="r" b="b"/>
            <a:pathLst>
              <a:path w="6746875" h="6302375">
                <a:moveTo>
                  <a:pt x="0" y="0"/>
                </a:moveTo>
                <a:lnTo>
                  <a:pt x="6746875" y="0"/>
                </a:lnTo>
                <a:lnTo>
                  <a:pt x="6746875" y="6302375"/>
                </a:lnTo>
                <a:lnTo>
                  <a:pt x="0" y="6302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 descr="Texto  O conteúdo gerado por IA pode estar incorreto."/>
          <p:cNvSpPr/>
          <p:nvPr/>
        </p:nvSpPr>
        <p:spPr>
          <a:xfrm>
            <a:off x="9481642" y="3095625"/>
            <a:ext cx="6746875" cy="4064000"/>
          </a:xfrm>
          <a:custGeom>
            <a:avLst/>
            <a:gdLst/>
            <a:ahLst/>
            <a:cxnLst/>
            <a:rect l="l" t="t" r="r" b="b"/>
            <a:pathLst>
              <a:path w="6746875" h="4064000">
                <a:moveTo>
                  <a:pt x="0" y="0"/>
                </a:moveTo>
                <a:lnTo>
                  <a:pt x="6746875" y="0"/>
                </a:lnTo>
                <a:lnTo>
                  <a:pt x="6746875" y="4064000"/>
                </a:lnTo>
                <a:lnTo>
                  <a:pt x="0" y="406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219200" y="807385"/>
            <a:ext cx="12118504" cy="1327974"/>
            <a:chOff x="-254221" y="0"/>
            <a:chExt cx="12434512" cy="13626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80291" cy="1181298"/>
            </a:xfrm>
            <a:custGeom>
              <a:avLst/>
              <a:gdLst/>
              <a:ahLst/>
              <a:cxnLst/>
              <a:rect l="l" t="t" r="r" b="b"/>
              <a:pathLst>
                <a:path w="12180291" h="1181298">
                  <a:moveTo>
                    <a:pt x="0" y="0"/>
                  </a:moveTo>
                  <a:lnTo>
                    <a:pt x="12180291" y="0"/>
                  </a:lnTo>
                  <a:lnTo>
                    <a:pt x="1218029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54221" y="152730"/>
              <a:ext cx="1218029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 DAG no Airflow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50156" y="8818021"/>
            <a:ext cx="14578361" cy="892153"/>
            <a:chOff x="0" y="0"/>
            <a:chExt cx="19437815" cy="11895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37815" cy="1189537"/>
            </a:xfrm>
            <a:custGeom>
              <a:avLst/>
              <a:gdLst/>
              <a:ahLst/>
              <a:cxnLst/>
              <a:rect l="l" t="t" r="r" b="b"/>
              <a:pathLst>
                <a:path w="19437815" h="1189537">
                  <a:moveTo>
                    <a:pt x="0" y="0"/>
                  </a:moveTo>
                  <a:lnTo>
                    <a:pt x="19437815" y="0"/>
                  </a:lnTo>
                  <a:lnTo>
                    <a:pt x="19437815" y="1189537"/>
                  </a:lnTo>
                  <a:lnTo>
                    <a:pt x="0" y="1189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37815" cy="1227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extrai todos os dados de um ano específico da API SISAGUA com paginação e tratamento robusto de falhas.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6" name="Freeform 16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Freeform 21"/>
          <p:cNvSpPr/>
          <p:nvPr/>
        </p:nvSpPr>
        <p:spPr>
          <a:xfrm rot="5865875">
            <a:off x="176078" y="8033377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4" y="0"/>
                </a:lnTo>
                <a:lnTo>
                  <a:pt x="1705244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85725" y="-857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 descr="Texto  O conteúdo gerado por IA pode estar incorreto."/>
          <p:cNvSpPr/>
          <p:nvPr/>
        </p:nvSpPr>
        <p:spPr>
          <a:xfrm>
            <a:off x="1260742" y="2166521"/>
            <a:ext cx="6746875" cy="5873750"/>
          </a:xfrm>
          <a:custGeom>
            <a:avLst/>
            <a:gdLst/>
            <a:ahLst/>
            <a:cxnLst/>
            <a:rect l="l" t="t" r="r" b="b"/>
            <a:pathLst>
              <a:path w="6746875" h="5873750">
                <a:moveTo>
                  <a:pt x="0" y="0"/>
                </a:moveTo>
                <a:lnTo>
                  <a:pt x="6746876" y="0"/>
                </a:lnTo>
                <a:lnTo>
                  <a:pt x="6746876" y="5873750"/>
                </a:lnTo>
                <a:lnTo>
                  <a:pt x="0" y="5873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6039782" y="9702236"/>
            <a:ext cx="2256155" cy="592701"/>
            <a:chOff x="0" y="0"/>
            <a:chExt cx="3008207" cy="790268"/>
          </a:xfrm>
        </p:grpSpPr>
        <p:sp>
          <p:nvSpPr>
            <p:cNvPr id="12" name="Freeform 12"/>
            <p:cNvSpPr/>
            <p:nvPr/>
          </p:nvSpPr>
          <p:spPr>
            <a:xfrm>
              <a:off x="10541" y="10541"/>
              <a:ext cx="2987040" cy="769112"/>
            </a:xfrm>
            <a:custGeom>
              <a:avLst/>
              <a:gdLst/>
              <a:ahLst/>
              <a:cxnLst/>
              <a:rect l="l" t="t" r="r" b="b"/>
              <a:pathLst>
                <a:path w="2987040" h="769112">
                  <a:moveTo>
                    <a:pt x="0" y="0"/>
                  </a:moveTo>
                  <a:lnTo>
                    <a:pt x="2987040" y="0"/>
                  </a:lnTo>
                  <a:lnTo>
                    <a:pt x="2987040" y="769112"/>
                  </a:lnTo>
                  <a:lnTo>
                    <a:pt x="0" y="7691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3008122" cy="790194"/>
            </a:xfrm>
            <a:custGeom>
              <a:avLst/>
              <a:gdLst/>
              <a:ahLst/>
              <a:cxnLst/>
              <a:rect l="l" t="t" r="r" b="b"/>
              <a:pathLst>
                <a:path w="3008122" h="790194">
                  <a:moveTo>
                    <a:pt x="10541" y="0"/>
                  </a:moveTo>
                  <a:lnTo>
                    <a:pt x="2997581" y="0"/>
                  </a:lnTo>
                  <a:cubicBezTo>
                    <a:pt x="3003423" y="0"/>
                    <a:pt x="3008122" y="4699"/>
                    <a:pt x="3008122" y="10541"/>
                  </a:cubicBezTo>
                  <a:lnTo>
                    <a:pt x="3008122" y="779653"/>
                  </a:lnTo>
                  <a:cubicBezTo>
                    <a:pt x="3008122" y="785495"/>
                    <a:pt x="3003423" y="790194"/>
                    <a:pt x="2997581" y="790194"/>
                  </a:cubicBezTo>
                  <a:lnTo>
                    <a:pt x="10541" y="790194"/>
                  </a:lnTo>
                  <a:cubicBezTo>
                    <a:pt x="4699" y="790194"/>
                    <a:pt x="0" y="785495"/>
                    <a:pt x="0" y="779653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79653"/>
                  </a:lnTo>
                  <a:lnTo>
                    <a:pt x="10541" y="779653"/>
                  </a:lnTo>
                  <a:lnTo>
                    <a:pt x="10541" y="769112"/>
                  </a:lnTo>
                  <a:lnTo>
                    <a:pt x="2997581" y="769112"/>
                  </a:lnTo>
                  <a:lnTo>
                    <a:pt x="2997581" y="779653"/>
                  </a:lnTo>
                  <a:lnTo>
                    <a:pt x="2987040" y="779653"/>
                  </a:lnTo>
                  <a:lnTo>
                    <a:pt x="2987040" y="10541"/>
                  </a:lnTo>
                  <a:lnTo>
                    <a:pt x="2997581" y="10541"/>
                  </a:lnTo>
                  <a:lnTo>
                    <a:pt x="2997581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26770" y="7992849"/>
            <a:ext cx="8801808" cy="1290338"/>
            <a:chOff x="0" y="0"/>
            <a:chExt cx="11735743" cy="17204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35743" cy="1720450"/>
            </a:xfrm>
            <a:custGeom>
              <a:avLst/>
              <a:gdLst/>
              <a:ahLst/>
              <a:cxnLst/>
              <a:rect l="l" t="t" r="r" b="b"/>
              <a:pathLst>
                <a:path w="11735743" h="1720450">
                  <a:moveTo>
                    <a:pt x="0" y="0"/>
                  </a:moveTo>
                  <a:lnTo>
                    <a:pt x="11735743" y="0"/>
                  </a:lnTo>
                  <a:lnTo>
                    <a:pt x="1173574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173574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Cria uma função que processa e armazena os dados de um ano completo no HDFS, incluindo transformação em DataFrame e metadados.</a:t>
              </a:r>
            </a:p>
          </p:txBody>
        </p:sp>
      </p:grpSp>
      <p:sp>
        <p:nvSpPr>
          <p:cNvPr id="17" name="Freeform 17" descr="Texto  O conteúdo gerado por IA pode estar incorreto."/>
          <p:cNvSpPr/>
          <p:nvPr/>
        </p:nvSpPr>
        <p:spPr>
          <a:xfrm>
            <a:off x="1250297" y="8168709"/>
            <a:ext cx="6750050" cy="1347788"/>
          </a:xfrm>
          <a:custGeom>
            <a:avLst/>
            <a:gdLst/>
            <a:ahLst/>
            <a:cxnLst/>
            <a:rect l="l" t="t" r="r" b="b"/>
            <a:pathLst>
              <a:path w="6750050" h="1347788">
                <a:moveTo>
                  <a:pt x="0" y="0"/>
                </a:moveTo>
                <a:lnTo>
                  <a:pt x="6750050" y="0"/>
                </a:lnTo>
                <a:lnTo>
                  <a:pt x="6750050" y="1347787"/>
                </a:lnTo>
                <a:lnTo>
                  <a:pt x="0" y="1347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" b="-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 descr="Texto  O conteúdo gerado por IA pode estar incorreto."/>
          <p:cNvSpPr/>
          <p:nvPr/>
        </p:nvSpPr>
        <p:spPr>
          <a:xfrm>
            <a:off x="10105493" y="2166521"/>
            <a:ext cx="6750050" cy="3429794"/>
          </a:xfrm>
          <a:custGeom>
            <a:avLst/>
            <a:gdLst/>
            <a:ahLst/>
            <a:cxnLst/>
            <a:rect l="l" t="t" r="r" b="b"/>
            <a:pathLst>
              <a:path w="6750050" h="3429794">
                <a:moveTo>
                  <a:pt x="0" y="0"/>
                </a:moveTo>
                <a:lnTo>
                  <a:pt x="6750050" y="0"/>
                </a:lnTo>
                <a:lnTo>
                  <a:pt x="6750050" y="3429794"/>
                </a:lnTo>
                <a:lnTo>
                  <a:pt x="0" y="3429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10140517" y="5786815"/>
            <a:ext cx="6746875" cy="1290338"/>
            <a:chOff x="0" y="0"/>
            <a:chExt cx="8995833" cy="17204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95833" cy="1720450"/>
            </a:xfrm>
            <a:custGeom>
              <a:avLst/>
              <a:gdLst/>
              <a:ahLst/>
              <a:cxnLst/>
              <a:rect l="l" t="t" r="r" b="b"/>
              <a:pathLst>
                <a:path w="8995833" h="1720450">
                  <a:moveTo>
                    <a:pt x="0" y="0"/>
                  </a:moveTo>
                  <a:lnTo>
                    <a:pt x="8995833" y="0"/>
                  </a:lnTo>
                  <a:lnTo>
                    <a:pt x="8995833" y="1720450"/>
                  </a:lnTo>
                  <a:lnTo>
                    <a:pt x="0" y="1720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995833" cy="175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04"/>
                </a:lnSpc>
              </a:pPr>
              <a:r>
                <a:rPr lang="en-US" sz="224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Configura a DAG do Airflow que executa o pipeline de dados para cada ano entre 2020-2024 como tarefas independentes.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 rot="-220220">
            <a:off x="7418741" y="9467425"/>
            <a:ext cx="1705243" cy="679966"/>
          </a:xfrm>
          <a:custGeom>
            <a:avLst/>
            <a:gdLst/>
            <a:ahLst/>
            <a:cxnLst/>
            <a:rect l="l" t="t" r="r" b="b"/>
            <a:pathLst>
              <a:path w="1705243" h="679966">
                <a:moveTo>
                  <a:pt x="0" y="0"/>
                </a:moveTo>
                <a:lnTo>
                  <a:pt x="1705244" y="0"/>
                </a:lnTo>
                <a:lnTo>
                  <a:pt x="1705244" y="679966"/>
                </a:lnTo>
                <a:lnTo>
                  <a:pt x="0" y="679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rot="5400000">
            <a:off x="8745308" y="4965586"/>
            <a:ext cx="1704865" cy="679815"/>
          </a:xfrm>
          <a:custGeom>
            <a:avLst/>
            <a:gdLst/>
            <a:ahLst/>
            <a:cxnLst/>
            <a:rect l="l" t="t" r="r" b="b"/>
            <a:pathLst>
              <a:path w="1704865" h="679815">
                <a:moveTo>
                  <a:pt x="0" y="0"/>
                </a:moveTo>
                <a:lnTo>
                  <a:pt x="1704865" y="0"/>
                </a:lnTo>
                <a:lnTo>
                  <a:pt x="1704865" y="679815"/>
                </a:lnTo>
                <a:lnTo>
                  <a:pt x="0" y="679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8E96BD64-C71C-F298-2D82-394EE254C126}"/>
              </a:ext>
            </a:extLst>
          </p:cNvPr>
          <p:cNvGrpSpPr/>
          <p:nvPr/>
        </p:nvGrpSpPr>
        <p:grpSpPr>
          <a:xfrm>
            <a:off x="1219200" y="807385"/>
            <a:ext cx="12118504" cy="1327974"/>
            <a:chOff x="-254221" y="0"/>
            <a:chExt cx="12434512" cy="1362603"/>
          </a:xfrm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59280003-ED49-71FC-98A1-0DF3E0C8CDA9}"/>
                </a:ext>
              </a:extLst>
            </p:cNvPr>
            <p:cNvSpPr/>
            <p:nvPr/>
          </p:nvSpPr>
          <p:spPr>
            <a:xfrm>
              <a:off x="0" y="0"/>
              <a:ext cx="12180291" cy="1181298"/>
            </a:xfrm>
            <a:custGeom>
              <a:avLst/>
              <a:gdLst/>
              <a:ahLst/>
              <a:cxnLst/>
              <a:rect l="l" t="t" r="r" b="b"/>
              <a:pathLst>
                <a:path w="12180291" h="1181298">
                  <a:moveTo>
                    <a:pt x="0" y="0"/>
                  </a:moveTo>
                  <a:lnTo>
                    <a:pt x="12180291" y="0"/>
                  </a:lnTo>
                  <a:lnTo>
                    <a:pt x="1218029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1821404D-6A49-8359-A4BD-ACDF0E10F1BA}"/>
                </a:ext>
              </a:extLst>
            </p:cNvPr>
            <p:cNvSpPr txBox="1"/>
            <p:nvPr/>
          </p:nvSpPr>
          <p:spPr>
            <a:xfrm>
              <a:off x="-254221" y="152730"/>
              <a:ext cx="1218029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 err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Criação</a:t>
              </a:r>
              <a:r>
                <a:rPr lang="en-US" sz="5562" b="1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da DAG no Airflow</a:t>
              </a:r>
            </a:p>
          </p:txBody>
        </p:sp>
      </p:grpSp>
      <p:grpSp>
        <p:nvGrpSpPr>
          <p:cNvPr id="30" name="Group 18">
            <a:extLst>
              <a:ext uri="{FF2B5EF4-FFF2-40B4-BE49-F238E27FC236}">
                <a16:creationId xmlns:a16="http://schemas.microsoft.com/office/drawing/2014/main" id="{A76C24FF-5938-5A44-5BFC-F3E0C966C372}"/>
              </a:ext>
            </a:extLst>
          </p:cNvPr>
          <p:cNvGrpSpPr/>
          <p:nvPr/>
        </p:nvGrpSpPr>
        <p:grpSpPr>
          <a:xfrm>
            <a:off x="685899" y="636717"/>
            <a:ext cx="222051" cy="1529804"/>
            <a:chOff x="0" y="0"/>
            <a:chExt cx="296068" cy="2039738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0C3FE0F-B104-5FCF-B943-0C959735007F}"/>
                </a:ext>
              </a:extLst>
            </p:cNvPr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DADBF1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29F95AF-0A43-E903-C221-A32B5C9F4ACB}"/>
                </a:ext>
              </a:extLst>
            </p:cNvPr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1442</Words>
  <Application>Microsoft Office PowerPoint</Application>
  <PresentationFormat>Personalizar</PresentationFormat>
  <Paragraphs>309</Paragraphs>
  <Slides>53</Slides>
  <Notes>53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2" baseType="lpstr">
      <vt:lpstr>Funnel Sans</vt:lpstr>
      <vt:lpstr>Calibri</vt:lpstr>
      <vt:lpstr>Aptos</vt:lpstr>
      <vt:lpstr>Calibri (MS)</vt:lpstr>
      <vt:lpstr>Mona Sans Semi Bold</vt:lpstr>
      <vt:lpstr>Inter Bold</vt:lpstr>
      <vt:lpstr>Arial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Dados com Python (1).pptx</dc:title>
  <cp:lastModifiedBy>Max Moreira Lizano Garcia</cp:lastModifiedBy>
  <cp:revision>22</cp:revision>
  <cp:lastPrinted>2025-05-09T19:42:02Z</cp:lastPrinted>
  <dcterms:created xsi:type="dcterms:W3CDTF">2006-08-16T00:00:00Z</dcterms:created>
  <dcterms:modified xsi:type="dcterms:W3CDTF">2025-05-09T21:26:24Z</dcterms:modified>
  <dc:identifier>DAGm564AA44</dc:identifier>
</cp:coreProperties>
</file>